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5" r:id="rId3"/>
    <p:sldId id="259" r:id="rId4"/>
    <p:sldId id="298" r:id="rId5"/>
    <p:sldId id="277" r:id="rId6"/>
    <p:sldId id="299" r:id="rId7"/>
    <p:sldId id="300" r:id="rId8"/>
    <p:sldId id="301" r:id="rId9"/>
    <p:sldId id="304" r:id="rId10"/>
    <p:sldId id="286" r:id="rId11"/>
    <p:sldId id="302" r:id="rId12"/>
    <p:sldId id="297" r:id="rId13"/>
    <p:sldId id="285" r:id="rId14"/>
    <p:sldId id="274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23" autoAdjust="0"/>
  </p:normalViewPr>
  <p:slideViewPr>
    <p:cSldViewPr>
      <p:cViewPr varScale="1">
        <p:scale>
          <a:sx n="53" d="100"/>
          <a:sy n="53" d="100"/>
        </p:scale>
        <p:origin x="1229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1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3D5CA-EF09-402F-A1CF-0BFF43400761}" type="datetimeFigureOut">
              <a:rPr lang="lv-LV" smtClean="0"/>
              <a:t>19.11.2020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A7F12-E108-4879-B731-B4F0C3D084C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06629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D1A91-8990-4104-97EF-F8E765F48207}" type="datetimeFigureOut">
              <a:rPr lang="lv-LV" smtClean="0"/>
              <a:t>19.11.2020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A63B3C-748F-40E7-B0A5-E8B0E583B12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49356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9872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Jx4n-TNoX4" TargetMode="External"/><Relationship Id="rId2" Type="http://schemas.openxmlformats.org/officeDocument/2006/relationships/hyperlink" Target="http://www.satori.lv/article/vai-sacies-kulturkars%20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zcGt1uFysgo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maciunmacies.valoda.lv/" TargetMode="External"/><Relationship Id="rId2" Type="http://schemas.openxmlformats.org/officeDocument/2006/relationships/hyperlink" Target="http://www.valoda.lv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ee-lv.lv/lv" TargetMode="External"/><Relationship Id="rId5" Type="http://schemas.openxmlformats.org/officeDocument/2006/relationships/hyperlink" Target="https://www.facebook.com/latviesuvalodasagentura?ref=aymt_homepage_panel" TargetMode="External"/><Relationship Id="rId4" Type="http://schemas.openxmlformats.org/officeDocument/2006/relationships/hyperlink" Target="https://twitter.com/LVA_DIASPOR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765390" y="5562600"/>
            <a:ext cx="8839200" cy="3805239"/>
            <a:chOff x="96" y="1875"/>
            <a:chExt cx="5568" cy="2445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96" y="3320"/>
              <a:ext cx="5568" cy="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07" y="187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v-LV" altLang="lv-LV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910" y="2032"/>
              <a:ext cx="3696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v-LV" altLang="lv-LV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577" y="2149"/>
              <a:ext cx="0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v-LV" altLang="lv-LV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3724" y="2149"/>
              <a:ext cx="15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v-LV" altLang="lv-LV" sz="2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lv-LV" altLang="lv-LV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197" y="2188"/>
              <a:ext cx="577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v-LV" altLang="lv-LV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982" y="2149"/>
              <a:ext cx="141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v-LV" altLang="lv-LV" sz="2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lv-LV" altLang="lv-LV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1816" y="2383"/>
              <a:ext cx="0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v-LV" altLang="lv-LV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1726" y="2383"/>
              <a:ext cx="1510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v-LV" altLang="lv-LV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3237" y="2539"/>
              <a:ext cx="141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v-LV" altLang="lv-LV" sz="2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lv-LV" altLang="lv-LV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6719399" y="1971097"/>
            <a:ext cx="22722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lv-LV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nodarbība</a:t>
            </a:r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itle 2"/>
          <p:cNvSpPr>
            <a:spLocks noGrp="1"/>
          </p:cNvSpPr>
          <p:nvPr>
            <p:ph type="ctrTitle"/>
          </p:nvPr>
        </p:nvSpPr>
        <p:spPr>
          <a:xfrm>
            <a:off x="749664" y="2581882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lv-LV" sz="4000" dirty="0">
                <a:effectLst/>
              </a:rPr>
              <a:t>Migrācija un </a:t>
            </a:r>
            <a:r>
              <a:rPr lang="lv-LV" sz="4000" dirty="0" err="1">
                <a:effectLst/>
              </a:rPr>
              <a:t>starpkultūru</a:t>
            </a:r>
            <a:r>
              <a:rPr lang="lv-LV" sz="4000" dirty="0">
                <a:effectLst/>
              </a:rPr>
              <a:t> komunikācija</a:t>
            </a:r>
            <a:endParaRPr lang="lv-LV" sz="4000" dirty="0"/>
          </a:p>
        </p:txBody>
      </p:sp>
      <p:sp>
        <p:nvSpPr>
          <p:cNvPr id="10" name="Rectangle 9"/>
          <p:cNvSpPr/>
          <p:nvPr/>
        </p:nvSpPr>
        <p:spPr>
          <a:xfrm>
            <a:off x="4405420" y="4463193"/>
            <a:ext cx="4238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algn="r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Nodarbību sagatavojusi Inga Sokolova</a:t>
            </a:r>
          </a:p>
          <a:p>
            <a:pPr marL="45720" algn="r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LVA, 2020</a:t>
            </a:r>
          </a:p>
          <a:p>
            <a:pPr marL="45720" algn="r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" name="Picture 2" descr="O:\LVA logo\40_horizontala_vienkarss_LV\vienkarss_pilnkrasu_rgb_h_4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615" y="0"/>
            <a:ext cx="4590924" cy="1967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956941" y="6353218"/>
            <a:ext cx="80346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lv-LV" sz="1400" dirty="0"/>
              <a:t>Pedagogu latviešu valodas prasmju nostiprināšanai C1 līmenī</a:t>
            </a:r>
          </a:p>
        </p:txBody>
      </p:sp>
    </p:spTree>
    <p:extLst>
      <p:ext uri="{BB962C8B-B14F-4D97-AF65-F5344CB8AC3E}">
        <p14:creationId xmlns:p14="http://schemas.microsoft.com/office/powerpoint/2010/main" val="606772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Migrācija un </a:t>
            </a:r>
            <a:r>
              <a:rPr lang="lv-LV" b="1" dirty="0" err="1"/>
              <a:t>starpkultūru</a:t>
            </a:r>
            <a:r>
              <a:rPr lang="lv-LV" b="1" dirty="0"/>
              <a:t> komunikācija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7924800" cy="842672"/>
          </a:xfrm>
        </p:spPr>
        <p:txBody>
          <a:bodyPr/>
          <a:lstStyle/>
          <a:p>
            <a:pPr lvl="1"/>
            <a:r>
              <a:rPr lang="lv-LV" sz="2800" u="sng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Videomateriāls</a:t>
            </a:r>
            <a:r>
              <a:rPr lang="lv-LV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v-LV" sz="2800" dirty="0" smtClean="0">
                <a:latin typeface="+mn-lt"/>
              </a:rPr>
              <a:t>«</a:t>
            </a:r>
            <a:r>
              <a:rPr lang="lv-LV" sz="2800" dirty="0" smtClean="0"/>
              <a:t>Ilmārs </a:t>
            </a:r>
            <a:r>
              <a:rPr lang="lv-LV" sz="2800" dirty="0"/>
              <a:t>Šlāpins un Juris Cālītis – citādais un </a:t>
            </a:r>
            <a:r>
              <a:rPr lang="lv-LV" sz="2800" dirty="0" smtClean="0"/>
              <a:t>cilvēcība</a:t>
            </a:r>
            <a:r>
              <a:rPr lang="lv-LV" sz="2800" dirty="0">
                <a:latin typeface="+mn-lt"/>
              </a:rPr>
              <a:t>»</a:t>
            </a:r>
            <a:r>
              <a:rPr lang="lv-LV" sz="2800" dirty="0"/>
              <a:t/>
            </a:r>
            <a:br>
              <a:rPr lang="lv-LV" sz="2800" dirty="0"/>
            </a:b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400" dirty="0"/>
              <a:t/>
            </a:r>
            <a:br>
              <a:rPr lang="lv-LV" sz="2400" dirty="0"/>
            </a:br>
            <a:r>
              <a:rPr lang="lv-LV" sz="2400" dirty="0" smtClean="0"/>
              <a:t>	</a:t>
            </a:r>
            <a:r>
              <a:rPr lang="lv-LV" sz="2400" b="1" dirty="0" smtClean="0"/>
              <a:t>Uzdevumi </a:t>
            </a:r>
            <a:r>
              <a:rPr lang="lv-LV" sz="2400" b="1" dirty="0"/>
              <a:t>pēc videoieraksta </a:t>
            </a:r>
            <a:r>
              <a:rPr lang="lv-LV" sz="2400" b="1" dirty="0" smtClean="0"/>
              <a:t>noskatīšanās (1.) </a:t>
            </a:r>
            <a:r>
              <a:rPr lang="lv-LV" sz="2400" b="1" dirty="0"/>
              <a:t/>
            </a:r>
            <a:br>
              <a:rPr lang="lv-LV" sz="2400" b="1" dirty="0"/>
            </a:br>
            <a:r>
              <a:rPr lang="lv-LV" sz="2400" b="1" dirty="0"/>
              <a:t/>
            </a:r>
            <a:br>
              <a:rPr lang="lv-LV" sz="2400" b="1" dirty="0"/>
            </a:br>
            <a:r>
              <a:rPr lang="lv-LV" sz="2400" dirty="0" smtClean="0"/>
              <a:t>Strādājot individuāli, noformulējiet: </a:t>
            </a:r>
            <a:br>
              <a:rPr lang="lv-LV" sz="2400" dirty="0" smtClean="0"/>
            </a:br>
            <a:r>
              <a:rPr lang="lv-LV" sz="2400" dirty="0" smtClean="0"/>
              <a:t>	* </a:t>
            </a:r>
            <a:r>
              <a:rPr lang="lv-LV" sz="2400" dirty="0" smtClean="0">
                <a:effectLst/>
              </a:rPr>
              <a:t>Ilmāra Šlāpina monologā ietverto galveno domu;</a:t>
            </a:r>
            <a:r>
              <a:rPr lang="en-US" sz="2400" dirty="0" smtClean="0">
                <a:effectLst/>
              </a:rPr>
              <a:t/>
            </a:r>
            <a:br>
              <a:rPr lang="en-US" sz="2400" dirty="0" smtClean="0">
                <a:effectLst/>
              </a:rPr>
            </a:br>
            <a:r>
              <a:rPr lang="lv-LV" sz="2400" dirty="0" smtClean="0">
                <a:effectLst/>
              </a:rPr>
              <a:t>	* Jura </a:t>
            </a:r>
            <a:r>
              <a:rPr lang="lv-LV" sz="2400" dirty="0">
                <a:effectLst/>
              </a:rPr>
              <a:t>Cālīša monologā ietverto galveno </a:t>
            </a:r>
            <a:r>
              <a:rPr lang="lv-LV" sz="2400" dirty="0" smtClean="0">
                <a:effectLst/>
              </a:rPr>
              <a:t>domu</a:t>
            </a:r>
            <a:r>
              <a:rPr lang="en-US" sz="2400" dirty="0">
                <a:effectLst/>
              </a:rPr>
              <a:t/>
            </a:r>
            <a:br>
              <a:rPr lang="en-US" sz="2400" dirty="0">
                <a:effectLst/>
              </a:rPr>
            </a:br>
            <a:r>
              <a:rPr lang="lv-LV" sz="2400" dirty="0" smtClean="0">
                <a:effectLst/>
              </a:rPr>
              <a:t>un definējiet </a:t>
            </a:r>
            <a:r>
              <a:rPr lang="lv-LV" sz="2400" dirty="0">
                <a:effectLst/>
              </a:rPr>
              <a:t>savu situācijas </a:t>
            </a:r>
            <a:r>
              <a:rPr lang="lv-LV" sz="2400" dirty="0" smtClean="0">
                <a:effectLst/>
              </a:rPr>
              <a:t>redzējumu!</a:t>
            </a:r>
            <a:r>
              <a:rPr lang="en-US" sz="2400" dirty="0">
                <a:effectLst/>
              </a:rPr>
              <a:t/>
            </a:r>
            <a:br>
              <a:rPr lang="en-US" sz="2400" dirty="0">
                <a:effectLst/>
              </a:rPr>
            </a:br>
            <a:r>
              <a:rPr lang="lv-LV" sz="2400" dirty="0"/>
              <a:t>Kādas paustās atziņas ir aktuālas joprojām?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lv-LV" sz="2400" dirty="0"/>
              <a:t>Kas ir mainījies?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lv-LV" sz="14400" dirty="0">
                <a:effectLst/>
              </a:rPr>
              <a:t/>
            </a:r>
            <a:br>
              <a:rPr lang="lv-LV" sz="14400" dirty="0">
                <a:effectLst/>
              </a:rPr>
            </a:br>
            <a:endParaRPr lang="lv-LV" sz="144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1219200" y="3048000"/>
            <a:ext cx="71134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10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648200" y="31647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Migrācija un </a:t>
            </a:r>
            <a:r>
              <a:rPr lang="lv-LV" b="1" dirty="0" err="1"/>
              <a:t>starpkultūru</a:t>
            </a:r>
            <a:r>
              <a:rPr lang="lv-LV" b="1" dirty="0"/>
              <a:t> komunikācija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8001000" cy="842672"/>
          </a:xfrm>
        </p:spPr>
        <p:txBody>
          <a:bodyPr/>
          <a:lstStyle/>
          <a:p>
            <a:pPr lvl="1"/>
            <a:r>
              <a:rPr lang="lv-LV" sz="2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Videomateriāls: </a:t>
            </a:r>
            <a:r>
              <a:rPr lang="lv-LV" sz="2800" dirty="0" smtClean="0">
                <a:latin typeface="+mn-lt"/>
              </a:rPr>
              <a:t>«</a:t>
            </a:r>
            <a:r>
              <a:rPr lang="lv-LV" sz="2800" dirty="0" smtClean="0">
                <a:latin typeface="+mj-lt"/>
              </a:rPr>
              <a:t>Ilmārs </a:t>
            </a:r>
            <a:r>
              <a:rPr lang="lv-LV" sz="2800" dirty="0">
                <a:latin typeface="+mj-lt"/>
              </a:rPr>
              <a:t>Šlāpins un Juris Cālītis – citādais un </a:t>
            </a:r>
            <a:r>
              <a:rPr lang="lv-LV" sz="2800" dirty="0" smtClean="0">
                <a:latin typeface="+mj-lt"/>
              </a:rPr>
              <a:t>cilvēcība</a:t>
            </a:r>
            <a:r>
              <a:rPr lang="lv-LV" sz="2800" dirty="0" smtClean="0">
                <a:latin typeface="+mn-lt"/>
              </a:rPr>
              <a:t>»</a:t>
            </a:r>
            <a:r>
              <a:rPr lang="lv-LV" sz="2800" dirty="0">
                <a:latin typeface="+mj-lt"/>
              </a:rPr>
              <a:t/>
            </a:r>
            <a:br>
              <a:rPr lang="lv-LV" sz="2800" dirty="0">
                <a:latin typeface="+mj-lt"/>
              </a:rPr>
            </a:br>
            <a:r>
              <a:rPr lang="en-GB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400" dirty="0"/>
              <a:t/>
            </a:r>
            <a:br>
              <a:rPr lang="lv-LV" sz="2400" dirty="0"/>
            </a:br>
            <a:r>
              <a:rPr lang="lv-LV" sz="2400" b="1" dirty="0">
                <a:effectLst/>
              </a:rPr>
              <a:t>Uzdevumi pēc videoieraksta noskatīšanās </a:t>
            </a:r>
            <a:r>
              <a:rPr lang="lv-LV" sz="2400" b="1" dirty="0" smtClean="0">
                <a:effectLst/>
              </a:rPr>
              <a:t>(2.)</a:t>
            </a:r>
            <a:r>
              <a:rPr lang="lv-LV" sz="2400" dirty="0">
                <a:effectLst/>
              </a:rPr>
              <a:t/>
            </a:r>
            <a:br>
              <a:rPr lang="lv-LV" sz="2400" dirty="0">
                <a:effectLst/>
              </a:rPr>
            </a:br>
            <a:r>
              <a:rPr lang="lv-LV" sz="2400" dirty="0" smtClean="0">
                <a:effectLst/>
              </a:rPr>
              <a:t/>
            </a:r>
            <a:br>
              <a:rPr lang="lv-LV" sz="2400" dirty="0" smtClean="0">
                <a:effectLst/>
              </a:rPr>
            </a:br>
            <a:r>
              <a:rPr lang="lv-LV" sz="2400" dirty="0" smtClean="0">
                <a:effectLst/>
              </a:rPr>
              <a:t>Strādājot pāros, sniedziet atbildes uz jautājumiem:</a:t>
            </a:r>
            <a:br>
              <a:rPr lang="lv-LV" sz="2400" dirty="0" smtClean="0">
                <a:effectLst/>
              </a:rPr>
            </a:br>
            <a:r>
              <a:rPr lang="lv-LV" sz="2400" dirty="0"/>
              <a:t>	</a:t>
            </a:r>
            <a:r>
              <a:rPr lang="lv-LV" sz="2400" dirty="0" smtClean="0"/>
              <a:t>* Ko </a:t>
            </a:r>
            <a:r>
              <a:rPr lang="lv-LV" sz="2400" dirty="0"/>
              <a:t>globālās migrācijas kontekstā Eiropas kultūra var zaudēt?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lv-LV" sz="2400" dirty="0" smtClean="0"/>
              <a:t>	* Ko </a:t>
            </a:r>
            <a:r>
              <a:rPr lang="lv-LV" sz="2400" dirty="0"/>
              <a:t>globālās migrācijas kontekstā Eiropas kultūra var iegūt</a:t>
            </a:r>
            <a:r>
              <a:rPr lang="lv-LV" sz="2400" dirty="0" smtClean="0"/>
              <a:t>?</a:t>
            </a:r>
            <a:r>
              <a:rPr lang="lv-LV" sz="2400" dirty="0"/>
              <a:t> </a:t>
            </a:r>
            <a:r>
              <a:rPr lang="lv-LV" sz="2400" dirty="0" smtClean="0"/>
              <a:t/>
            </a:r>
            <a:br>
              <a:rPr lang="lv-LV" sz="2400" dirty="0" smtClean="0"/>
            </a:br>
            <a:r>
              <a:rPr lang="lv-LV" sz="2400" dirty="0"/>
              <a:t>	</a:t>
            </a:r>
            <a:r>
              <a:rPr lang="lv-LV" sz="2400" dirty="0" smtClean="0"/>
              <a:t>* Ko </a:t>
            </a:r>
            <a:r>
              <a:rPr lang="lv-LV" sz="2400" dirty="0"/>
              <a:t>globālās migrācijas kontekstā </a:t>
            </a:r>
            <a:r>
              <a:rPr lang="lv-LV" sz="2400" dirty="0" smtClean="0"/>
              <a:t>jūs varat zaudēt?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lv-LV" sz="2400" dirty="0" smtClean="0"/>
              <a:t>	* Ko </a:t>
            </a:r>
            <a:r>
              <a:rPr lang="lv-LV" sz="2400" dirty="0"/>
              <a:t>globālās migrācijas kontekstā </a:t>
            </a:r>
            <a:r>
              <a:rPr lang="lv-LV" sz="2400" dirty="0" smtClean="0"/>
              <a:t>jūs varat iegūt?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1219200" y="3048000"/>
            <a:ext cx="71134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725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Migrācija un </a:t>
            </a:r>
            <a:r>
              <a:rPr lang="lv-LV" b="1" dirty="0" err="1"/>
              <a:t>starpkultūru</a:t>
            </a:r>
            <a:r>
              <a:rPr lang="lv-LV" b="1" dirty="0"/>
              <a:t> komunikācija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93821" y="1134519"/>
            <a:ext cx="7688179" cy="922882"/>
          </a:xfrm>
        </p:spPr>
        <p:txBody>
          <a:bodyPr/>
          <a:lstStyle/>
          <a:p>
            <a:pPr marL="182880" indent="0" algn="ctr">
              <a:buNone/>
            </a:pPr>
            <a:r>
              <a:rPr lang="lv-LV" sz="4400" dirty="0" smtClean="0"/>
              <a:t>Darbs ar leksiku: definīciju veidošana</a:t>
            </a:r>
            <a:endParaRPr lang="lv-LV" sz="44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4B8D4F5-73B9-429C-83D0-E17CE5636CFE}"/>
              </a:ext>
            </a:extLst>
          </p:cNvPr>
          <p:cNvSpPr txBox="1"/>
          <p:nvPr/>
        </p:nvSpPr>
        <p:spPr>
          <a:xfrm>
            <a:off x="842210" y="2971681"/>
            <a:ext cx="658807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2800" dirty="0"/>
              <a:t>Darbs </a:t>
            </a:r>
            <a:r>
              <a:rPr lang="lv-LV" sz="2800" dirty="0" smtClean="0"/>
              <a:t>pāros</a:t>
            </a:r>
            <a:endParaRPr lang="lv-LV" sz="2800" dirty="0"/>
          </a:p>
          <a:p>
            <a:pPr marL="342900" indent="-342900">
              <a:buAutoNum type="arabicPeriod"/>
            </a:pPr>
            <a:endParaRPr lang="lv-LV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97B0C94-914A-4672-9C4B-FBB8C7DB2078}"/>
              </a:ext>
            </a:extLst>
          </p:cNvPr>
          <p:cNvSpPr txBox="1"/>
          <p:nvPr/>
        </p:nvSpPr>
        <p:spPr>
          <a:xfrm>
            <a:off x="609600" y="3581400"/>
            <a:ext cx="5486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lv-LV" sz="2800" dirty="0" smtClean="0"/>
              <a:t>Sniedziet </a:t>
            </a:r>
            <a:r>
              <a:rPr lang="lv-LV" sz="2800" dirty="0"/>
              <a:t>izcelto terminu </a:t>
            </a:r>
            <a:r>
              <a:rPr lang="lv-LV" sz="2800" dirty="0" smtClean="0"/>
              <a:t>definīcijas: izmantojiet </a:t>
            </a:r>
            <a:r>
              <a:rPr lang="lv-LV" sz="2800" dirty="0" err="1"/>
              <a:t>Portfolio</a:t>
            </a:r>
            <a:r>
              <a:rPr lang="lv-LV" sz="2800" dirty="0"/>
              <a:t> 78. lpp</a:t>
            </a:r>
            <a:r>
              <a:rPr lang="lv-LV" sz="2800" dirty="0" smtClean="0"/>
              <a:t>. esošo darba </a:t>
            </a:r>
            <a:r>
              <a:rPr lang="lv-LV" sz="2800" dirty="0"/>
              <a:t>lapu!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D2E7E34-A7C8-4952-996E-9008D7BDA0D3}"/>
              </a:ext>
            </a:extLst>
          </p:cNvPr>
          <p:cNvSpPr txBox="1"/>
          <p:nvPr/>
        </p:nvSpPr>
        <p:spPr>
          <a:xfrm>
            <a:off x="5791200" y="5397282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b="1" dirty="0"/>
              <a:t>Pastāstiet par saviem </a:t>
            </a:r>
            <a:r>
              <a:rPr lang="lv-LV" sz="2400" b="1" dirty="0" smtClean="0"/>
              <a:t>ieguvumiem! </a:t>
            </a:r>
            <a:r>
              <a:rPr lang="lv-LV" sz="2400" b="1" dirty="0">
                <a:sym typeface="Wingdings" panose="05000000000000000000" pitchFamily="2" charset="2"/>
              </a:rPr>
              <a:t></a:t>
            </a:r>
            <a:endParaRPr lang="lv-LV" sz="2400" b="1" dirty="0"/>
          </a:p>
        </p:txBody>
      </p:sp>
    </p:spTree>
    <p:extLst>
      <p:ext uri="{BB962C8B-B14F-4D97-AF65-F5344CB8AC3E}">
        <p14:creationId xmlns:p14="http://schemas.microsoft.com/office/powerpoint/2010/main" val="2409572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257800" y="38347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Migrācija un </a:t>
            </a:r>
            <a:r>
              <a:rPr lang="lv-LV" b="1" dirty="0" err="1"/>
              <a:t>starpkultūru</a:t>
            </a:r>
            <a:r>
              <a:rPr lang="lv-LV" b="1" dirty="0"/>
              <a:t> komunikācija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2362200"/>
            <a:ext cx="7327751" cy="2743199"/>
          </a:xfrm>
        </p:spPr>
        <p:txBody>
          <a:bodyPr/>
          <a:lstStyle/>
          <a:p>
            <a:pPr marL="182880" indent="0" algn="ctr">
              <a:buNone/>
            </a:pPr>
            <a:r>
              <a:rPr lang="lv-LV" sz="1600" dirty="0">
                <a:effectLst/>
              </a:rPr>
              <a:t>Teksts: </a:t>
            </a:r>
            <a:r>
              <a:rPr lang="lv-LV" sz="1600" dirty="0" smtClean="0">
                <a:effectLst/>
              </a:rPr>
              <a:t>«</a:t>
            </a:r>
            <a:r>
              <a:rPr lang="lv-LV" sz="1600" dirty="0" err="1" smtClean="0">
                <a:effectLst/>
              </a:rPr>
              <a:t>Satori</a:t>
            </a:r>
            <a:r>
              <a:rPr lang="lv-LV" sz="1600" dirty="0">
                <a:effectLst/>
              </a:rPr>
              <a:t>»</a:t>
            </a:r>
            <a:r>
              <a:rPr lang="lv-LV" sz="1600" dirty="0" smtClean="0">
                <a:effectLst/>
              </a:rPr>
              <a:t> sarunas «Vai </a:t>
            </a:r>
            <a:r>
              <a:rPr lang="lv-LV" sz="1600" dirty="0">
                <a:effectLst/>
              </a:rPr>
              <a:t>sācies </a:t>
            </a:r>
            <a:r>
              <a:rPr lang="lv-LV" sz="1600" dirty="0" err="1">
                <a:effectLst/>
              </a:rPr>
              <a:t>kultūrkarš</a:t>
            </a:r>
            <a:r>
              <a:rPr lang="lv-LV" sz="1600" dirty="0" smtClean="0">
                <a:effectLst/>
              </a:rPr>
              <a:t>?»</a:t>
            </a:r>
            <a:r>
              <a:rPr lang="en-US" sz="1600" dirty="0">
                <a:effectLst/>
              </a:rPr>
              <a:t/>
            </a:r>
            <a:br>
              <a:rPr lang="en-US" sz="1600" dirty="0">
                <a:effectLst/>
              </a:rPr>
            </a:br>
            <a:r>
              <a:rPr lang="lv-LV" sz="1600" u="sng" dirty="0">
                <a:effectLst/>
                <a:hlinkClick r:id="rId2"/>
              </a:rPr>
              <a:t>http://www.satori.lv/article/vai-sacies-kulturkars /</a:t>
            </a:r>
            <a:r>
              <a:rPr lang="lv-LV" sz="1600" dirty="0">
                <a:effectLst/>
              </a:rPr>
              <a:t> </a:t>
            </a:r>
            <a:r>
              <a:rPr lang="lv-LV" sz="1600" dirty="0" smtClean="0">
                <a:effectLst/>
              </a:rPr>
              <a:t/>
            </a:r>
            <a:br>
              <a:rPr lang="lv-LV" sz="1600" dirty="0" smtClean="0">
                <a:effectLst/>
              </a:rPr>
            </a:br>
            <a:r>
              <a:rPr lang="lv-LV" sz="1600" dirty="0">
                <a:effectLst/>
              </a:rPr>
              <a:t/>
            </a:r>
            <a:br>
              <a:rPr lang="lv-LV" sz="1600" dirty="0">
                <a:effectLst/>
              </a:rPr>
            </a:br>
            <a:r>
              <a:rPr lang="lv-LV" sz="1600" dirty="0" smtClean="0">
                <a:effectLst/>
              </a:rPr>
              <a:t>Videomateriāli</a:t>
            </a:r>
            <a:r>
              <a:rPr lang="lv-LV" sz="1600" dirty="0"/>
              <a:t>:</a:t>
            </a:r>
            <a:r>
              <a:rPr lang="lv-LV" sz="1600" dirty="0" smtClean="0"/>
              <a:t> </a:t>
            </a:r>
            <a:r>
              <a:rPr lang="lv-LV" sz="1600" dirty="0" smtClean="0">
                <a:effectLst/>
              </a:rPr>
              <a:t>«Ilmārs </a:t>
            </a:r>
            <a:r>
              <a:rPr lang="lv-LV" sz="1600" dirty="0">
                <a:effectLst/>
              </a:rPr>
              <a:t>Šlāpins par bēgļiem 2015. gadā»</a:t>
            </a:r>
            <a:r>
              <a:rPr lang="en-US" sz="1600" dirty="0">
                <a:effectLst/>
              </a:rPr>
              <a:t/>
            </a:r>
            <a:br>
              <a:rPr lang="en-US" sz="1600" dirty="0">
                <a:effectLst/>
              </a:rPr>
            </a:br>
            <a:r>
              <a:rPr lang="lv-LV" sz="1600" u="sng" dirty="0">
                <a:effectLst/>
                <a:hlinkClick r:id="rId3"/>
              </a:rPr>
              <a:t>https://</a:t>
            </a:r>
            <a:r>
              <a:rPr lang="lv-LV" sz="1600" u="sng" dirty="0" smtClean="0">
                <a:effectLst/>
                <a:hlinkClick r:id="rId3"/>
              </a:rPr>
              <a:t>www.youtube.com/watch?v=QJx4n-TNoX4</a:t>
            </a:r>
            <a:r>
              <a:rPr lang="lv-LV" sz="1600" u="sng" dirty="0" smtClean="0">
                <a:effectLst/>
              </a:rPr>
              <a:t/>
            </a:r>
            <a:br>
              <a:rPr lang="lv-LV" sz="1600" u="sng" dirty="0" smtClean="0">
                <a:effectLst/>
              </a:rPr>
            </a:br>
            <a:r>
              <a:rPr lang="lv-LV" sz="1600" dirty="0" smtClean="0">
                <a:effectLst/>
              </a:rPr>
              <a:t>«Juris </a:t>
            </a:r>
            <a:r>
              <a:rPr lang="lv-LV" sz="1600" dirty="0">
                <a:effectLst/>
              </a:rPr>
              <a:t>Cālītis par bēgļiem 2015. gadā»</a:t>
            </a:r>
            <a:r>
              <a:rPr lang="en-US" sz="1600" dirty="0">
                <a:effectLst/>
              </a:rPr>
              <a:t/>
            </a:r>
            <a:br>
              <a:rPr lang="en-US" sz="1600" dirty="0">
                <a:effectLst/>
              </a:rPr>
            </a:br>
            <a:r>
              <a:rPr lang="lv-LV" sz="1600" u="sng" dirty="0">
                <a:effectLst/>
                <a:hlinkClick r:id="rId4"/>
              </a:rPr>
              <a:t>https://www.youtube.com/watch?v=zcGt1uFysgo</a:t>
            </a:r>
            <a:r>
              <a:rPr lang="lv-LV" sz="1600" u="sng" dirty="0">
                <a:effectLst/>
              </a:rPr>
              <a:t/>
            </a:r>
            <a:br>
              <a:rPr lang="lv-LV" sz="1600" u="sng" dirty="0">
                <a:effectLst/>
              </a:rPr>
            </a:br>
            <a:r>
              <a:rPr lang="lv-LV" sz="1600" dirty="0">
                <a:effectLst/>
              </a:rPr>
              <a:t/>
            </a:r>
            <a:br>
              <a:rPr lang="lv-LV" sz="1600" dirty="0">
                <a:effectLst/>
              </a:rPr>
            </a:br>
            <a:r>
              <a:rPr lang="lv-LV" sz="1600" dirty="0" smtClean="0">
                <a:effectLst/>
              </a:rPr>
              <a:t>Veidojot terminu definīcijas, </a:t>
            </a:r>
            <a:r>
              <a:rPr lang="lv-LV" sz="1600" dirty="0">
                <a:effectLst/>
              </a:rPr>
              <a:t>tiek izmantota </a:t>
            </a:r>
            <a:r>
              <a:rPr lang="lv-LV" sz="1600" dirty="0" err="1" smtClean="0">
                <a:effectLst/>
              </a:rPr>
              <a:t>Portfolio</a:t>
            </a:r>
            <a:r>
              <a:rPr lang="lv-LV" sz="1600" dirty="0" smtClean="0">
                <a:effectLst/>
              </a:rPr>
              <a:t> 78</a:t>
            </a:r>
            <a:r>
              <a:rPr lang="lv-LV" sz="1600" dirty="0">
                <a:effectLst/>
              </a:rPr>
              <a:t>. lpp</a:t>
            </a:r>
            <a:r>
              <a:rPr lang="lv-LV" sz="1600" dirty="0" smtClean="0">
                <a:effectLst/>
              </a:rPr>
              <a:t>.</a:t>
            </a:r>
            <a:r>
              <a:rPr lang="lv-LV" sz="1600" dirty="0">
                <a:effectLst/>
              </a:rPr>
              <a:t/>
            </a:r>
            <a:br>
              <a:rPr lang="lv-LV" sz="1600" dirty="0">
                <a:effectLst/>
              </a:rPr>
            </a:br>
            <a:r>
              <a:rPr lang="lv-LV" sz="1600" smtClean="0">
                <a:effectLst/>
              </a:rPr>
              <a:t>esošā </a:t>
            </a:r>
            <a:r>
              <a:rPr lang="lv-LV" sz="1600" dirty="0">
                <a:effectLst/>
              </a:rPr>
              <a:t>darba </a:t>
            </a:r>
            <a:r>
              <a:rPr lang="lv-LV" sz="1600" dirty="0" smtClean="0">
                <a:effectLst/>
              </a:rPr>
              <a:t>lapa</a:t>
            </a:r>
            <a:endParaRPr lang="lv-LV" sz="16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0241D17-1455-4BBB-8FA8-437848B05B4D}"/>
              </a:ext>
            </a:extLst>
          </p:cNvPr>
          <p:cNvSpPr txBox="1"/>
          <p:nvPr/>
        </p:nvSpPr>
        <p:spPr>
          <a:xfrm>
            <a:off x="693821" y="1134518"/>
            <a:ext cx="8221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dirty="0"/>
              <a:t>Izmantotās literatūras  un </a:t>
            </a:r>
            <a:r>
              <a:rPr lang="lv-LV" sz="2800" dirty="0" smtClean="0"/>
              <a:t>videomateriālu </a:t>
            </a:r>
            <a:r>
              <a:rPr lang="lv-LV" sz="2800" dirty="0"/>
              <a:t>saraksts</a:t>
            </a:r>
          </a:p>
        </p:txBody>
      </p:sp>
    </p:spTree>
    <p:extLst>
      <p:ext uri="{BB962C8B-B14F-4D97-AF65-F5344CB8AC3E}">
        <p14:creationId xmlns:p14="http://schemas.microsoft.com/office/powerpoint/2010/main" val="3685192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4114800"/>
            <a:ext cx="8299123" cy="2111602"/>
          </a:xfr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lv-LV" altLang="lv-LV" sz="1600" dirty="0">
              <a:solidFill>
                <a:schemeClr val="tx1"/>
              </a:solidFill>
              <a:ea typeface="MS PGothic" pitchFamily="34" charset="-128"/>
              <a:hlinkClick r:id="rId2"/>
            </a:endParaRPr>
          </a:p>
          <a:p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www.valoda.lv</a:t>
            </a:r>
            <a:endParaRPr lang="lv-LV" altLang="lv-LV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3"/>
              </a:rPr>
              <a:t>http://maciunmacies.valoda.lv/</a:t>
            </a:r>
            <a:endParaRPr lang="lv-LV" altLang="lv-LV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4"/>
              </a:rPr>
              <a:t>https://twitter.com/LVA_DIASPORA</a:t>
            </a:r>
            <a:endParaRPr lang="lv-LV" altLang="lv-LV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5"/>
              </a:rPr>
              <a:t>https://www.facebook.com/latviesuvalodasagentura?ref=aymt_homepage_panel</a:t>
            </a:r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6"/>
              </a:rPr>
              <a:t>http://www.ee-lv.lv/lv</a:t>
            </a:r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7874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029200" y="304800"/>
            <a:ext cx="3690730" cy="1263119"/>
          </a:xfrm>
        </p:spPr>
        <p:txBody>
          <a:bodyPr>
            <a:noAutofit/>
          </a:bodyPr>
          <a:lstStyle/>
          <a:p>
            <a:r>
              <a:rPr lang="lv-LV" b="1" dirty="0"/>
              <a:t>Migrācija un </a:t>
            </a:r>
            <a:r>
              <a:rPr lang="lv-LV" b="1" dirty="0" err="1"/>
              <a:t>starpkultūru</a:t>
            </a:r>
            <a:r>
              <a:rPr lang="lv-LV" b="1" dirty="0"/>
              <a:t> komunikācija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7327751" cy="995072"/>
          </a:xfrm>
        </p:spPr>
        <p:txBody>
          <a:bodyPr/>
          <a:lstStyle/>
          <a:p>
            <a:pPr marL="182880" indent="0" algn="ctr">
              <a:buNone/>
            </a:pPr>
            <a:r>
              <a:rPr lang="lv-LV" dirty="0"/>
              <a:t>Saturs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1114E4A-3422-42C3-8850-BAC370EF0790}"/>
              </a:ext>
            </a:extLst>
          </p:cNvPr>
          <p:cNvSpPr txBox="1"/>
          <p:nvPr/>
        </p:nvSpPr>
        <p:spPr>
          <a:xfrm>
            <a:off x="693821" y="2590800"/>
            <a:ext cx="78405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lv-LV" sz="2400" dirty="0" smtClean="0"/>
              <a:t>Darbs </a:t>
            </a:r>
            <a:r>
              <a:rPr lang="lv-LV" sz="2400" dirty="0"/>
              <a:t>ar tekstu: </a:t>
            </a:r>
            <a:r>
              <a:rPr lang="lv-LV" sz="2400" dirty="0" smtClean="0"/>
              <a:t>«</a:t>
            </a:r>
            <a:r>
              <a:rPr lang="lv-LV" sz="2400" dirty="0" err="1" smtClean="0"/>
              <a:t>Satori</a:t>
            </a:r>
            <a:r>
              <a:rPr lang="lv-LV" sz="2400" dirty="0" smtClean="0"/>
              <a:t>» sarunas «Vai </a:t>
            </a:r>
            <a:r>
              <a:rPr lang="lv-LV" sz="2400" dirty="0"/>
              <a:t>sācies </a:t>
            </a:r>
            <a:r>
              <a:rPr lang="lv-LV" sz="2400" dirty="0" err="1" smtClean="0"/>
              <a:t>kultūrkarš</a:t>
            </a:r>
            <a:r>
              <a:rPr lang="lv-LV" sz="2400" dirty="0" smtClean="0"/>
              <a:t>?»</a:t>
            </a:r>
            <a:endParaRPr lang="lv-LV" sz="2400" dirty="0"/>
          </a:p>
          <a:p>
            <a:pPr marL="457200" indent="-457200">
              <a:buFontTx/>
              <a:buAutoNum type="arabicPeriod"/>
            </a:pPr>
            <a:r>
              <a:rPr lang="lv-LV" sz="2400" dirty="0" smtClean="0"/>
              <a:t>Darbs </a:t>
            </a:r>
            <a:r>
              <a:rPr lang="lv-LV" sz="2400" dirty="0"/>
              <a:t>ar </a:t>
            </a:r>
            <a:r>
              <a:rPr lang="lv-LV" sz="2400" dirty="0" smtClean="0"/>
              <a:t>videomateriālu: «Ilmārs Šlāpins un Juris Cālītis – citādais un </a:t>
            </a:r>
            <a:r>
              <a:rPr lang="lv-LV" sz="2400" dirty="0"/>
              <a:t>cilvēcība»</a:t>
            </a:r>
          </a:p>
          <a:p>
            <a:pPr marL="457200" indent="-457200">
              <a:buAutoNum type="arabicPeriod"/>
            </a:pPr>
            <a:r>
              <a:rPr lang="lv-LV" sz="2400" dirty="0" err="1" smtClean="0">
                <a:latin typeface="+mj-lt"/>
                <a:cs typeface="Times New Roman" panose="02020603050405020304" pitchFamily="18" charset="0"/>
              </a:rPr>
              <a:t>Tekstveide</a:t>
            </a:r>
            <a:r>
              <a:rPr lang="lv-LV" sz="2400" dirty="0" smtClean="0">
                <a:latin typeface="+mj-lt"/>
                <a:cs typeface="Times New Roman" panose="02020603050405020304" pitchFamily="18" charset="0"/>
              </a:rPr>
              <a:t>: definīciju veidošana</a:t>
            </a: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1734787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Migrācija un </a:t>
            </a:r>
            <a:r>
              <a:rPr lang="lv-LV" b="1" dirty="0" err="1"/>
              <a:t>starpkultūru</a:t>
            </a:r>
            <a:r>
              <a:rPr lang="lv-LV" b="1" dirty="0"/>
              <a:t> komunikācija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7696200" cy="995072"/>
          </a:xfrm>
        </p:spPr>
        <p:txBody>
          <a:bodyPr/>
          <a:lstStyle/>
          <a:p>
            <a:pPr marL="182880" indent="0" algn="ctr">
              <a:buNone/>
            </a:pPr>
            <a:r>
              <a:rPr lang="lv-LV" dirty="0"/>
              <a:t>Jautājumi diskusijai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D56D8BC-2959-458D-914E-8B397B129177}"/>
              </a:ext>
            </a:extLst>
          </p:cNvPr>
          <p:cNvSpPr txBox="1"/>
          <p:nvPr/>
        </p:nvSpPr>
        <p:spPr>
          <a:xfrm>
            <a:off x="457200" y="2974693"/>
            <a:ext cx="81534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2800" dirty="0"/>
              <a:t>Kā jūs definētu tolerances jēdzienu?</a:t>
            </a:r>
            <a:endParaRPr lang="en-US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2800" dirty="0"/>
              <a:t>Vai jūs uzskatāt, ka Latvijas sabiedrība ir toleranta attiecībā pret citādo?</a:t>
            </a:r>
            <a:endParaRPr lang="en-US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2800" dirty="0"/>
              <a:t>Vai jums citādais šķiet </a:t>
            </a:r>
            <a:r>
              <a:rPr lang="lv-LV" sz="2800" dirty="0" smtClean="0"/>
              <a:t>interesants? Kādēļ</a:t>
            </a:r>
            <a:r>
              <a:rPr lang="lv-LV" sz="2800" dirty="0"/>
              <a:t>?</a:t>
            </a:r>
            <a:endParaRPr lang="en-US" sz="2800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5105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Migrācija un </a:t>
            </a:r>
            <a:r>
              <a:rPr lang="lv-LV" b="1" dirty="0" err="1"/>
              <a:t>starpkultūru</a:t>
            </a:r>
            <a:r>
              <a:rPr lang="lv-LV" b="1" dirty="0"/>
              <a:t> komunikācija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7696200" cy="995072"/>
          </a:xfrm>
        </p:spPr>
        <p:txBody>
          <a:bodyPr/>
          <a:lstStyle/>
          <a:p>
            <a:pPr marL="182880" indent="0" algn="ctr">
              <a:buNone/>
            </a:pPr>
            <a:r>
              <a:rPr lang="lv-LV" dirty="0"/>
              <a:t>Jautājumi diskusijai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D56D8BC-2959-458D-914E-8B397B129177}"/>
              </a:ext>
            </a:extLst>
          </p:cNvPr>
          <p:cNvSpPr txBox="1"/>
          <p:nvPr/>
        </p:nvSpPr>
        <p:spPr>
          <a:xfrm>
            <a:off x="457200" y="2974693"/>
            <a:ext cx="81534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lv-LV" sz="2800" dirty="0"/>
              <a:t>Kādas vispārcilvēciskas vērtības, jūsuprāt, vieno/šķir no dažādām kultūrām nākušus cilvēkus?</a:t>
            </a:r>
            <a:endParaRPr lang="en-US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lv-LV" sz="2800" dirty="0"/>
              <a:t>Kādiem verbālās un neverbālās komunikācijas aspektiem ir jāpievērš uzmanība, dzīvojot </a:t>
            </a:r>
            <a:r>
              <a:rPr lang="lv-LV" sz="2800" dirty="0" err="1"/>
              <a:t>daudzkultūru</a:t>
            </a:r>
            <a:r>
              <a:rPr lang="lv-LV" sz="2800" dirty="0"/>
              <a:t> sabiedrībā, skolā, kurā mācās skolēni, </a:t>
            </a:r>
            <a:r>
              <a:rPr lang="lv-LV" sz="2800" dirty="0" smtClean="0"/>
              <a:t>kas </a:t>
            </a:r>
            <a:r>
              <a:rPr lang="lv-LV" sz="2800" dirty="0"/>
              <a:t>nākuši no dažādām kultūrām?</a:t>
            </a:r>
            <a:endParaRPr lang="en-US" sz="2800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33957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Migrācija un </a:t>
            </a:r>
            <a:r>
              <a:rPr lang="lv-LV" b="1" dirty="0" err="1"/>
              <a:t>starpkultūru</a:t>
            </a:r>
            <a:r>
              <a:rPr lang="lv-LV" b="1" dirty="0"/>
              <a:t> komunikācija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8305800" cy="842672"/>
          </a:xfrm>
        </p:spPr>
        <p:txBody>
          <a:bodyPr/>
          <a:lstStyle/>
          <a:p>
            <a:pPr lvl="1"/>
            <a:r>
              <a:rPr lang="lv-LV" sz="2800" u="sng" dirty="0">
                <a:latin typeface="+mj-lt"/>
              </a:rPr>
              <a:t>Teksts</a:t>
            </a:r>
            <a:r>
              <a:rPr lang="lv-LV" sz="2800" dirty="0">
                <a:latin typeface="+mj-lt"/>
              </a:rPr>
              <a:t>: </a:t>
            </a:r>
            <a:r>
              <a:rPr lang="lv-LV" sz="2800" dirty="0" smtClean="0">
                <a:latin typeface="+mj-lt"/>
              </a:rPr>
              <a:t>«</a:t>
            </a:r>
            <a:r>
              <a:rPr lang="lv-LV" sz="2800" dirty="0" err="1" smtClean="0">
                <a:latin typeface="+mj-lt"/>
              </a:rPr>
              <a:t>Satori</a:t>
            </a:r>
            <a:r>
              <a:rPr lang="lv-LV" sz="2800" dirty="0" smtClean="0">
                <a:latin typeface="+mj-lt"/>
              </a:rPr>
              <a:t>» sarunas «Vai </a:t>
            </a:r>
            <a:r>
              <a:rPr lang="lv-LV" sz="2800" dirty="0">
                <a:latin typeface="+mj-lt"/>
              </a:rPr>
              <a:t>sācies </a:t>
            </a:r>
            <a:r>
              <a:rPr lang="lv-LV" sz="2800" dirty="0" err="1">
                <a:latin typeface="+mj-lt"/>
              </a:rPr>
              <a:t>kultūrkarš</a:t>
            </a:r>
            <a:r>
              <a:rPr lang="lv-LV" sz="2800" dirty="0" smtClean="0">
                <a:latin typeface="+mj-lt"/>
              </a:rPr>
              <a:t>?»</a:t>
            </a:r>
            <a:r>
              <a:rPr lang="en-US" sz="2800" dirty="0">
                <a:latin typeface="+mj-lt"/>
              </a:rPr>
              <a:t/>
            </a:r>
            <a:br>
              <a:rPr lang="en-US" sz="2800" dirty="0">
                <a:latin typeface="+mj-lt"/>
              </a:rPr>
            </a:br>
            <a:r>
              <a:rPr lang="lv-LV" sz="2800" dirty="0">
                <a:latin typeface="+mj-lt"/>
              </a:rPr>
              <a:t/>
            </a:r>
            <a:br>
              <a:rPr lang="lv-LV" sz="2800" dirty="0">
                <a:latin typeface="+mj-lt"/>
              </a:rPr>
            </a:br>
            <a:r>
              <a:rPr lang="lv-LV" sz="2400" dirty="0"/>
              <a:t/>
            </a:r>
            <a:br>
              <a:rPr lang="lv-LV" sz="2400" dirty="0"/>
            </a:br>
            <a:r>
              <a:rPr lang="lv-LV" sz="2400" dirty="0"/>
              <a:t>		</a:t>
            </a:r>
            <a:r>
              <a:rPr lang="lv-LV" sz="2400" b="1" dirty="0" smtClean="0">
                <a:effectLst/>
              </a:rPr>
              <a:t>Uzdevumi pēc teksta izlasīšanas (1.)</a:t>
            </a:r>
            <a:r>
              <a:rPr lang="lv-LV" sz="2400" dirty="0" smtClean="0"/>
              <a:t/>
            </a:r>
            <a:br>
              <a:rPr lang="lv-LV" sz="2400" dirty="0" smtClean="0"/>
            </a:br>
            <a:r>
              <a:rPr lang="lv-LV" sz="2400" dirty="0">
                <a:effectLst/>
              </a:rPr>
              <a:t/>
            </a:r>
            <a:br>
              <a:rPr lang="lv-LV" sz="2400" dirty="0">
                <a:effectLst/>
              </a:rPr>
            </a:br>
            <a:r>
              <a:rPr lang="lv-LV" sz="2400" dirty="0" smtClean="0">
                <a:effectLst/>
              </a:rPr>
              <a:t>Strādājot individuāli: </a:t>
            </a:r>
            <a:br>
              <a:rPr lang="lv-LV" sz="2400" dirty="0" smtClean="0">
                <a:effectLst/>
              </a:rPr>
            </a:br>
            <a:r>
              <a:rPr lang="lv-LV" sz="2400" dirty="0"/>
              <a:t>	 * sniedziet savu </a:t>
            </a:r>
            <a:r>
              <a:rPr lang="lv-LV" sz="2400" dirty="0" smtClean="0"/>
              <a:t>termina </a:t>
            </a:r>
            <a:r>
              <a:rPr lang="lv-LV" sz="2400" b="1" i="1" dirty="0" err="1"/>
              <a:t>kultūrkarš</a:t>
            </a:r>
            <a:r>
              <a:rPr lang="lv-LV" sz="2400" dirty="0"/>
              <a:t> </a:t>
            </a:r>
            <a:r>
              <a:rPr lang="lv-LV" sz="2400" dirty="0" smtClean="0"/>
              <a:t>definīciju!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lv-LV" sz="2400" dirty="0" smtClean="0"/>
              <a:t>Strādājot pāros:</a:t>
            </a:r>
            <a:br>
              <a:rPr lang="lv-LV" sz="2400" dirty="0" smtClean="0"/>
            </a:br>
            <a:r>
              <a:rPr lang="lv-LV" sz="2400" dirty="0"/>
              <a:t>	</a:t>
            </a:r>
            <a:r>
              <a:rPr lang="lv-LV" sz="2400" dirty="0" smtClean="0"/>
              <a:t>* analizējiet </a:t>
            </a:r>
            <a:r>
              <a:rPr lang="lv-LV" sz="2400" dirty="0"/>
              <a:t>leksiku, kas izmantota </a:t>
            </a:r>
            <a:r>
              <a:rPr lang="lv-LV" sz="2400" dirty="0" smtClean="0"/>
              <a:t>definīcijas izveidē;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lv-LV" sz="2400" dirty="0"/>
              <a:t>	</a:t>
            </a:r>
            <a:r>
              <a:rPr lang="lv-LV" sz="2400" dirty="0" smtClean="0"/>
              <a:t>* izvērtējiet, </a:t>
            </a:r>
            <a:r>
              <a:rPr lang="lv-LV" sz="2400" dirty="0"/>
              <a:t>cik lielā mērā mediju diskurss ir ietekmējis veidoto </a:t>
            </a:r>
            <a:r>
              <a:rPr lang="lv-LV" sz="2400" dirty="0" smtClean="0"/>
              <a:t>definīciju</a:t>
            </a:r>
            <a:r>
              <a:rPr lang="lv-LV" sz="2400" dirty="0"/>
              <a:t>!</a:t>
            </a:r>
            <a:endParaRPr lang="en-US" sz="24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228600" y="3048000"/>
            <a:ext cx="8610600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40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Migrācija un </a:t>
            </a:r>
            <a:r>
              <a:rPr lang="lv-LV" b="1" dirty="0" err="1"/>
              <a:t>starpkultūru</a:t>
            </a:r>
            <a:r>
              <a:rPr lang="lv-LV" b="1" dirty="0"/>
              <a:t> komunikācija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367129"/>
            <a:ext cx="8077200" cy="842672"/>
          </a:xfrm>
        </p:spPr>
        <p:txBody>
          <a:bodyPr/>
          <a:lstStyle/>
          <a:p>
            <a:pPr marL="182880" lvl="0" indent="0">
              <a:buNone/>
            </a:pPr>
            <a:r>
              <a:rPr lang="lv-LV" sz="2800" b="0" u="sng" dirty="0"/>
              <a:t>Teksts</a:t>
            </a:r>
            <a:r>
              <a:rPr lang="lv-LV" sz="2800" b="0" dirty="0"/>
              <a:t>: </a:t>
            </a:r>
            <a:r>
              <a:rPr lang="lv-LV" sz="2800" b="0" dirty="0" smtClean="0"/>
              <a:t>«</a:t>
            </a:r>
            <a:r>
              <a:rPr lang="lv-LV" sz="2800" b="0" dirty="0" err="1" smtClean="0"/>
              <a:t>Satori</a:t>
            </a:r>
            <a:r>
              <a:rPr lang="lv-LV" sz="2800" b="0" dirty="0"/>
              <a:t>» </a:t>
            </a:r>
            <a:r>
              <a:rPr lang="lv-LV" sz="2800" b="0" dirty="0" smtClean="0"/>
              <a:t>sarunas «Vai </a:t>
            </a:r>
            <a:r>
              <a:rPr lang="lv-LV" sz="2800" b="0" dirty="0"/>
              <a:t>sācies </a:t>
            </a:r>
            <a:r>
              <a:rPr lang="lv-LV" sz="2800" b="0" dirty="0" err="1"/>
              <a:t>kultūrkarš</a:t>
            </a:r>
            <a:r>
              <a:rPr lang="lv-LV" sz="2800" b="0" dirty="0" smtClean="0"/>
              <a:t>?»</a:t>
            </a:r>
            <a:r>
              <a:rPr lang="en-US" sz="2800" b="0" dirty="0"/>
              <a:t/>
            </a:r>
            <a:br>
              <a:rPr lang="en-US" sz="2800" b="0" dirty="0"/>
            </a:br>
            <a:r>
              <a:rPr lang="lv-LV" sz="2400" dirty="0" smtClean="0"/>
              <a:t/>
            </a:r>
            <a:br>
              <a:rPr lang="lv-LV" sz="2400" dirty="0" smtClean="0"/>
            </a:br>
            <a:r>
              <a:rPr lang="lv-LV" sz="2400" dirty="0"/>
              <a:t>		</a:t>
            </a:r>
            <a:r>
              <a:rPr lang="lv-LV" sz="2400" b="1" dirty="0">
                <a:effectLst/>
              </a:rPr>
              <a:t>Uzdevumi pēc teksta </a:t>
            </a:r>
            <a:r>
              <a:rPr lang="lv-LV" sz="2400" b="1" dirty="0" smtClean="0">
                <a:effectLst/>
              </a:rPr>
              <a:t>izlasīšanas (2.)</a:t>
            </a:r>
            <a:r>
              <a:rPr lang="lv-LV" sz="2400" b="1" dirty="0">
                <a:effectLst/>
              </a:rPr>
              <a:t/>
            </a:r>
            <a:br>
              <a:rPr lang="lv-LV" sz="2400" b="1" dirty="0">
                <a:effectLst/>
              </a:rPr>
            </a:br>
            <a:r>
              <a:rPr lang="lv-LV" sz="2400" dirty="0"/>
              <a:t/>
            </a:r>
            <a:br>
              <a:rPr lang="lv-LV" sz="2400" dirty="0"/>
            </a:br>
            <a:r>
              <a:rPr lang="lv-LV" sz="2400" b="0" dirty="0" smtClean="0"/>
              <a:t>Uzrakstiet nelielu (150 vārdi) </a:t>
            </a:r>
            <a:r>
              <a:rPr lang="lv-LV" sz="2400" b="0" dirty="0"/>
              <a:t>eseju, </a:t>
            </a:r>
            <a:r>
              <a:rPr lang="lv-LV" sz="2400" b="0" dirty="0" smtClean="0"/>
              <a:t>raksturojot savu kultūras identitāti!</a:t>
            </a:r>
            <a:br>
              <a:rPr lang="lv-LV" sz="2400" b="0" dirty="0" smtClean="0"/>
            </a:br>
            <a:r>
              <a:rPr lang="lv-LV" sz="2400" b="0" dirty="0" smtClean="0"/>
              <a:t/>
            </a:r>
            <a:br>
              <a:rPr lang="lv-LV" sz="2400" b="0" dirty="0" smtClean="0"/>
            </a:br>
            <a:r>
              <a:rPr lang="lv-LV" sz="2400" b="0" dirty="0" smtClean="0"/>
              <a:t>N</a:t>
            </a:r>
            <a:r>
              <a:rPr lang="lv-LV" sz="2400" b="0" dirty="0" smtClean="0">
                <a:effectLst/>
              </a:rPr>
              <a:t>olasiet eseju, ja vēlaties!</a:t>
            </a:r>
            <a:br>
              <a:rPr lang="lv-LV" sz="2400" b="0" dirty="0" smtClean="0">
                <a:effectLst/>
              </a:rPr>
            </a:br>
            <a:r>
              <a:rPr lang="lv-LV" sz="2400" b="0" dirty="0" smtClean="0">
                <a:effectLst/>
              </a:rPr>
              <a:t/>
            </a:r>
            <a:br>
              <a:rPr lang="lv-LV" sz="2400" b="0" dirty="0" smtClean="0">
                <a:effectLst/>
              </a:rPr>
            </a:br>
            <a:r>
              <a:rPr lang="lv-LV" sz="2400" b="0" dirty="0" smtClean="0">
                <a:effectLst/>
              </a:rPr>
              <a:t>Sniedziet atbildes uz jautājumiem: </a:t>
            </a:r>
            <a:br>
              <a:rPr lang="lv-LV" sz="2400" b="0" dirty="0" smtClean="0">
                <a:effectLst/>
              </a:rPr>
            </a:br>
            <a:r>
              <a:rPr lang="lv-LV" sz="2400" b="0" dirty="0" smtClean="0">
                <a:effectLst/>
              </a:rPr>
              <a:t>	</a:t>
            </a:r>
            <a:r>
              <a:rPr lang="lv-LV" sz="2400" b="0" dirty="0"/>
              <a:t> * </a:t>
            </a:r>
            <a:r>
              <a:rPr lang="lv-LV" sz="2400" b="0" dirty="0" smtClean="0">
                <a:effectLst/>
              </a:rPr>
              <a:t>Kas vieno kursu dalībniekus?</a:t>
            </a:r>
            <a:br>
              <a:rPr lang="lv-LV" sz="2400" b="0" dirty="0" smtClean="0">
                <a:effectLst/>
              </a:rPr>
            </a:br>
            <a:r>
              <a:rPr lang="lv-LV" sz="2400" b="0" dirty="0" smtClean="0">
                <a:effectLst/>
              </a:rPr>
              <a:t>	</a:t>
            </a:r>
            <a:r>
              <a:rPr lang="lv-LV" sz="2400" b="0" dirty="0"/>
              <a:t> * </a:t>
            </a:r>
            <a:r>
              <a:rPr lang="lv-LV" sz="2400" b="0" dirty="0" smtClean="0">
                <a:effectLst/>
              </a:rPr>
              <a:t>Kuras </a:t>
            </a:r>
            <a:r>
              <a:rPr lang="lv-LV" sz="2400" b="0" dirty="0">
                <a:effectLst/>
              </a:rPr>
              <a:t>idejas ir pieņemamas?</a:t>
            </a:r>
            <a:r>
              <a:rPr lang="en-US" sz="2400" b="0" dirty="0">
                <a:effectLst/>
              </a:rPr>
              <a:t/>
            </a:r>
            <a:br>
              <a:rPr lang="en-US" sz="2400" b="0" dirty="0">
                <a:effectLst/>
              </a:rPr>
            </a:br>
            <a:r>
              <a:rPr lang="lv-LV" sz="2400" b="0" dirty="0" smtClean="0">
                <a:effectLst/>
              </a:rPr>
              <a:t>			</a:t>
            </a:r>
            <a:r>
              <a:rPr lang="en-US" sz="2400" dirty="0"/>
              <a:t/>
            </a:r>
            <a:br>
              <a:rPr lang="en-US" sz="2400" dirty="0"/>
            </a:br>
            <a:endParaRPr lang="lv-LV" sz="24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1219200" y="3048000"/>
            <a:ext cx="71134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966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Migrācija un </a:t>
            </a:r>
            <a:r>
              <a:rPr lang="lv-LV" b="1" dirty="0" err="1"/>
              <a:t>starpkultūru</a:t>
            </a:r>
            <a:r>
              <a:rPr lang="lv-LV" b="1" dirty="0"/>
              <a:t> komunikācija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8305800" cy="842672"/>
          </a:xfrm>
        </p:spPr>
        <p:txBody>
          <a:bodyPr/>
          <a:lstStyle/>
          <a:p>
            <a:pPr marL="182880" lvl="0" indent="0">
              <a:buNone/>
            </a:pPr>
            <a:r>
              <a:rPr lang="lv-LV" sz="2800" b="0" u="sng" dirty="0"/>
              <a:t>Teksts</a:t>
            </a:r>
            <a:r>
              <a:rPr lang="lv-LV" sz="2800" b="0" dirty="0"/>
              <a:t>: </a:t>
            </a:r>
            <a:r>
              <a:rPr lang="lv-LV" sz="2800" b="0" dirty="0" smtClean="0"/>
              <a:t>«</a:t>
            </a:r>
            <a:r>
              <a:rPr lang="lv-LV" sz="2800" b="0" dirty="0" err="1" smtClean="0"/>
              <a:t>Satori</a:t>
            </a:r>
            <a:r>
              <a:rPr lang="lv-LV" sz="2800" b="0" dirty="0"/>
              <a:t>» </a:t>
            </a:r>
            <a:r>
              <a:rPr lang="lv-LV" sz="2800" b="0" dirty="0" smtClean="0"/>
              <a:t>sarunas «Vai </a:t>
            </a:r>
            <a:r>
              <a:rPr lang="lv-LV" sz="2800" b="0" dirty="0"/>
              <a:t>sācies </a:t>
            </a:r>
            <a:r>
              <a:rPr lang="lv-LV" sz="2800" b="0" dirty="0" err="1"/>
              <a:t>kultūrkarš</a:t>
            </a:r>
            <a:r>
              <a:rPr lang="lv-LV" sz="2800" b="0" dirty="0" smtClean="0"/>
              <a:t>?»</a:t>
            </a:r>
            <a:r>
              <a:rPr lang="en-US" sz="2800" b="0" dirty="0"/>
              <a:t/>
            </a:r>
            <a:br>
              <a:rPr lang="en-US" sz="2800" b="0" dirty="0"/>
            </a:br>
            <a:r>
              <a:rPr lang="lv-LV" sz="2400" dirty="0"/>
              <a:t/>
            </a:r>
            <a:br>
              <a:rPr lang="lv-LV" sz="2400" dirty="0"/>
            </a:br>
            <a:r>
              <a:rPr lang="lv-LV" sz="2400" dirty="0"/>
              <a:t/>
            </a:r>
            <a:br>
              <a:rPr lang="lv-LV" sz="2400" dirty="0"/>
            </a:br>
            <a:r>
              <a:rPr lang="lv-LV" sz="2400" dirty="0"/>
              <a:t>		</a:t>
            </a:r>
            <a:r>
              <a:rPr lang="lv-LV" sz="2400" b="1" dirty="0">
                <a:effectLst/>
              </a:rPr>
              <a:t>Uzdevumi pēc teksta </a:t>
            </a:r>
            <a:r>
              <a:rPr lang="lv-LV" sz="2400" b="1" dirty="0" smtClean="0">
                <a:effectLst/>
              </a:rPr>
              <a:t>izlasīšanas (3.)</a:t>
            </a:r>
            <a:r>
              <a:rPr lang="lv-LV" sz="2400" dirty="0"/>
              <a:t/>
            </a:r>
            <a:br>
              <a:rPr lang="lv-LV" sz="2400" dirty="0"/>
            </a:br>
            <a:r>
              <a:rPr lang="lv-LV" sz="2400" dirty="0"/>
              <a:t/>
            </a:r>
            <a:br>
              <a:rPr lang="lv-LV" sz="2400" dirty="0"/>
            </a:br>
            <a:r>
              <a:rPr lang="lv-LV" sz="2400" b="0" dirty="0" smtClean="0"/>
              <a:t>Strādājot grupā, sniedziet atbildes uz jautājumiem:</a:t>
            </a:r>
            <a:br>
              <a:rPr lang="lv-LV" sz="2400" b="0" dirty="0" smtClean="0"/>
            </a:br>
            <a:r>
              <a:rPr lang="lv-LV" sz="2400" b="0" dirty="0" smtClean="0"/>
              <a:t>	* </a:t>
            </a:r>
            <a:r>
              <a:rPr lang="lv-LV" sz="2400" b="0" dirty="0" smtClean="0">
                <a:effectLst/>
              </a:rPr>
              <a:t>Vai </a:t>
            </a:r>
            <a:r>
              <a:rPr lang="lv-LV" sz="2400" b="0" dirty="0">
                <a:effectLst/>
              </a:rPr>
              <a:t>mūsdienu Latvijā ir vērojama personības identitātes krīze</a:t>
            </a:r>
            <a:r>
              <a:rPr lang="lv-LV" sz="2400" b="0" dirty="0" smtClean="0">
                <a:effectLst/>
              </a:rPr>
              <a:t>?</a:t>
            </a:r>
            <a:r>
              <a:rPr lang="en-US" sz="2400" b="0" dirty="0">
                <a:effectLst/>
              </a:rPr>
              <a:t/>
            </a:r>
            <a:br>
              <a:rPr lang="en-US" sz="2400" b="0" dirty="0">
                <a:effectLst/>
              </a:rPr>
            </a:br>
            <a:r>
              <a:rPr lang="lv-LV" sz="2400" b="0" dirty="0" smtClean="0">
                <a:effectLst/>
              </a:rPr>
              <a:t>	* Pēc </a:t>
            </a:r>
            <a:r>
              <a:rPr lang="lv-LV" sz="2400" b="0" dirty="0">
                <a:effectLst/>
              </a:rPr>
              <a:t>kādiem kritērijiem var spriest, ka personība pārdzīvo identitātes krīzi?</a:t>
            </a:r>
            <a:r>
              <a:rPr lang="en-US" sz="2400" b="0" dirty="0">
                <a:effectLst/>
              </a:rPr>
              <a:t/>
            </a:r>
            <a:br>
              <a:rPr lang="en-US" sz="2400" b="0" dirty="0">
                <a:effectLst/>
              </a:rPr>
            </a:br>
            <a:r>
              <a:rPr lang="lv-LV" sz="2400" b="0" dirty="0" smtClean="0">
                <a:effectLst/>
              </a:rPr>
              <a:t>	* Kādas </a:t>
            </a:r>
            <a:r>
              <a:rPr lang="lv-LV" sz="2400" b="0" dirty="0">
                <a:effectLst/>
              </a:rPr>
              <a:t>vērtības rada krīzes situāciju?</a:t>
            </a:r>
            <a:r>
              <a:rPr lang="en-US" sz="2400" b="0" dirty="0">
                <a:effectLst/>
              </a:rPr>
              <a:t/>
            </a:r>
            <a:br>
              <a:rPr lang="en-US" sz="2400" b="0" dirty="0">
                <a:effectLst/>
              </a:rPr>
            </a:br>
            <a:r>
              <a:rPr lang="lv-LV" sz="2400" b="0" dirty="0" smtClean="0">
                <a:effectLst/>
              </a:rPr>
              <a:t>	* Kādas </a:t>
            </a:r>
            <a:r>
              <a:rPr lang="lv-LV" sz="2400" b="0" dirty="0">
                <a:effectLst/>
              </a:rPr>
              <a:t>identitātes krīzes pazīmes ir vērojamas skolotāju vidū?</a:t>
            </a:r>
            <a:r>
              <a:rPr lang="en-US" sz="2400" b="0" dirty="0">
                <a:effectLst/>
              </a:rPr>
              <a:t/>
            </a:r>
            <a:br>
              <a:rPr lang="en-US" sz="2400" b="0" dirty="0">
                <a:effectLst/>
              </a:rPr>
            </a:br>
            <a:r>
              <a:rPr lang="lv-LV" sz="2400" b="0" dirty="0" smtClean="0">
                <a:effectLst/>
              </a:rPr>
              <a:t>	* Kā </a:t>
            </a:r>
            <a:r>
              <a:rPr lang="lv-LV" sz="2400" b="0" dirty="0">
                <a:effectLst/>
              </a:rPr>
              <a:t>pārvarēt identitātes krīzi?</a:t>
            </a:r>
            <a:r>
              <a:rPr lang="en-US" sz="2400" b="0" dirty="0">
                <a:effectLst/>
              </a:rPr>
              <a:t/>
            </a:r>
            <a:br>
              <a:rPr lang="en-US" sz="2400" b="0" dirty="0">
                <a:effectLst/>
              </a:rPr>
            </a:br>
            <a:r>
              <a:rPr lang="lv-LV" sz="9600" dirty="0">
                <a:effectLst/>
              </a:rPr>
              <a:t/>
            </a:r>
            <a:br>
              <a:rPr lang="lv-LV" sz="9600" dirty="0">
                <a:effectLst/>
              </a:rPr>
            </a:br>
            <a:r>
              <a:rPr lang="lv-LV" sz="9600" dirty="0">
                <a:effectLst/>
              </a:rPr>
              <a:t/>
            </a:r>
            <a:br>
              <a:rPr lang="lv-LV" sz="9600" dirty="0">
                <a:effectLst/>
              </a:rPr>
            </a:br>
            <a:endParaRPr lang="lv-LV" sz="96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1219200" y="3048000"/>
            <a:ext cx="71134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250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Migrācija un </a:t>
            </a:r>
            <a:r>
              <a:rPr lang="lv-LV" b="1" dirty="0" err="1"/>
              <a:t>starpkultūru</a:t>
            </a:r>
            <a:r>
              <a:rPr lang="lv-LV" b="1" dirty="0"/>
              <a:t> komunikācija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7696200" cy="995072"/>
          </a:xfrm>
        </p:spPr>
        <p:txBody>
          <a:bodyPr/>
          <a:lstStyle/>
          <a:p>
            <a:pPr marL="182880" indent="0" algn="ctr">
              <a:buNone/>
            </a:pPr>
            <a:r>
              <a:rPr lang="lv-LV" dirty="0"/>
              <a:t>Jautājumi diskusijai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D56D8BC-2959-458D-914E-8B397B129177}"/>
              </a:ext>
            </a:extLst>
          </p:cNvPr>
          <p:cNvSpPr txBox="1"/>
          <p:nvPr/>
        </p:nvSpPr>
        <p:spPr>
          <a:xfrm>
            <a:off x="457200" y="2974693"/>
            <a:ext cx="81534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2800" dirty="0"/>
              <a:t>Vai un kas tolerances kontekstā ir mainījies Latvijas sabiedrībā pēdējo gadu laikā?</a:t>
            </a:r>
            <a:endParaRPr lang="en-US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2800" dirty="0"/>
              <a:t>Kā mainījies mediju diskurss?</a:t>
            </a:r>
            <a:endParaRPr lang="en-US" sz="2800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259153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Migrācija un </a:t>
            </a:r>
            <a:r>
              <a:rPr lang="lv-LV" b="1" dirty="0" err="1"/>
              <a:t>starpkultūru</a:t>
            </a:r>
            <a:r>
              <a:rPr lang="lv-LV" b="1" dirty="0"/>
              <a:t> komunikācija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7696200" cy="995072"/>
          </a:xfrm>
        </p:spPr>
        <p:txBody>
          <a:bodyPr/>
          <a:lstStyle/>
          <a:p>
            <a:pPr marL="182880" indent="0" algn="ctr">
              <a:buNone/>
            </a:pPr>
            <a:r>
              <a:rPr lang="lv-LV" dirty="0"/>
              <a:t>Jautājumi diskusijai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D56D8BC-2959-458D-914E-8B397B129177}"/>
              </a:ext>
            </a:extLst>
          </p:cNvPr>
          <p:cNvSpPr txBox="1"/>
          <p:nvPr/>
        </p:nvSpPr>
        <p:spPr>
          <a:xfrm>
            <a:off x="457200" y="2974693"/>
            <a:ext cx="8153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2800" dirty="0"/>
              <a:t>Vai jūsu attieksme pret citu kultūru pārstāvjiem ir mainījusies? Kādēļ?</a:t>
            </a:r>
            <a:endParaRPr lang="en-US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2800" dirty="0"/>
              <a:t>Kā skolā ir aktualizējama toleranta un </a:t>
            </a:r>
            <a:r>
              <a:rPr lang="lv-LV" sz="2800" dirty="0" err="1"/>
              <a:t>cieņpilna</a:t>
            </a:r>
            <a:r>
              <a:rPr lang="lv-LV" sz="2800" dirty="0"/>
              <a:t> attieksme pret citām kultūrām, to tradīcijām?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4402665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1096</TotalTime>
  <Words>343</Words>
  <Application>Microsoft Office PowerPoint</Application>
  <PresentationFormat>On-screen Show (4:3)</PresentationFormat>
  <Paragraphs>55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 Unicode MS</vt:lpstr>
      <vt:lpstr>MS PGothic</vt:lpstr>
      <vt:lpstr>Arial</vt:lpstr>
      <vt:lpstr>Calibri</vt:lpstr>
      <vt:lpstr>Georgia</vt:lpstr>
      <vt:lpstr>Times New Roman</vt:lpstr>
      <vt:lpstr>Trebuchet MS</vt:lpstr>
      <vt:lpstr>Verdana</vt:lpstr>
      <vt:lpstr>Wingdings</vt:lpstr>
      <vt:lpstr>Slipstream</vt:lpstr>
      <vt:lpstr>Migrācija un starpkultūru komunikācija</vt:lpstr>
      <vt:lpstr>Saturs</vt:lpstr>
      <vt:lpstr>Jautājumi diskusijai</vt:lpstr>
      <vt:lpstr>Jautājumi diskusijai</vt:lpstr>
      <vt:lpstr>Teksts: «Satori» sarunas «Vai sācies kultūrkarš?»     Uzdevumi pēc teksta izlasīšanas (1.)  Strādājot individuāli:    * sniedziet savu termina kultūrkarš definīciju! Strādājot pāros:  * analizējiet leksiku, kas izmantota definīcijas izveidē;  * izvērtējiet, cik lielā mērā mediju diskurss ir ietekmējis veidoto definīciju!</vt:lpstr>
      <vt:lpstr>Teksts: «Satori» sarunas «Vai sācies kultūrkarš?»    Uzdevumi pēc teksta izlasīšanas (2.)  Uzrakstiet nelielu (150 vārdi) eseju, raksturojot savu kultūras identitāti!  Nolasiet eseju, ja vēlaties!  Sniedziet atbildes uz jautājumiem:    * Kas vieno kursu dalībniekus?   * Kuras idejas ir pieņemamas?     </vt:lpstr>
      <vt:lpstr>Teksts: «Satori» sarunas «Vai sācies kultūrkarš?»     Uzdevumi pēc teksta izlasīšanas (3.)  Strādājot grupā, sniedziet atbildes uz jautājumiem:  * Vai mūsdienu Latvijā ir vērojama personības identitātes krīze?  * Pēc kādiem kritērijiem var spriest, ka personība pārdzīvo identitātes krīzi?  * Kādas vērtības rada krīzes situāciju?  * Kādas identitātes krīzes pazīmes ir vērojamas skolotāju vidū?  * Kā pārvarēt identitātes krīzi?   </vt:lpstr>
      <vt:lpstr>Jautājumi diskusijai</vt:lpstr>
      <vt:lpstr>Jautājumi diskusijai</vt:lpstr>
      <vt:lpstr>Videomateriāls: «Ilmārs Šlāpins un Juris Cālītis – citādais un cilvēcība»    Uzdevumi pēc videoieraksta noskatīšanās (1.)   Strādājot individuāli, noformulējiet:   * Ilmāra Šlāpina monologā ietverto galveno domu;  * Jura Cālīša monologā ietverto galveno domu un definējiet savu situācijas redzējumu! Kādas paustās atziņas ir aktuālas joprojām? Kas ir mainījies?  </vt:lpstr>
      <vt:lpstr>Videomateriāls: «Ilmārs Šlāpins un Juris Cālītis – citādais un cilvēcība»   Uzdevumi pēc videoieraksta noskatīšanās (2.)  Strādājot pāros, sniedziet atbildes uz jautājumiem:  * Ko globālās migrācijas kontekstā Eiropas kultūra var zaudēt?  * Ko globālās migrācijas kontekstā Eiropas kultūra var iegūt?   * Ko globālās migrācijas kontekstā jūs varat zaudēt?  * Ko globālās migrācijas kontekstā jūs varat iegūt? </vt:lpstr>
      <vt:lpstr>Darbs ar leksiku: definīciju veidošana</vt:lpstr>
      <vt:lpstr>Teksts: «Satori» sarunas «Vai sācies kultūrkarš?» http://www.satori.lv/article/vai-sacies-kulturkars /   Videomateriāli: «Ilmārs Šlāpins par bēgļiem 2015. gadā» https://www.youtube.com/watch?v=QJx4n-TNoX4 «Juris Cālītis par bēgļiem 2015. gadā» https://www.youtube.com/watch?v=zcGt1uFysgo  Veidojot terminu definīcijas, tiek izmantota Portfolio 78. lpp. esošā darba lapa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Erika Picukane</dc:creator>
  <cp:lastModifiedBy>Velga Licite</cp:lastModifiedBy>
  <cp:revision>191</cp:revision>
  <cp:lastPrinted>2020-10-16T09:41:19Z</cp:lastPrinted>
  <dcterms:created xsi:type="dcterms:W3CDTF">2006-08-16T00:00:00Z</dcterms:created>
  <dcterms:modified xsi:type="dcterms:W3CDTF">2020-11-19T11:04:56Z</dcterms:modified>
</cp:coreProperties>
</file>