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59" r:id="rId4"/>
    <p:sldId id="298" r:id="rId5"/>
    <p:sldId id="303" r:id="rId6"/>
    <p:sldId id="304" r:id="rId7"/>
    <p:sldId id="277" r:id="rId8"/>
    <p:sldId id="307" r:id="rId9"/>
    <p:sldId id="299" r:id="rId10"/>
    <p:sldId id="300" r:id="rId11"/>
    <p:sldId id="301" r:id="rId12"/>
    <p:sldId id="286" r:id="rId13"/>
    <p:sldId id="302" r:id="rId14"/>
    <p:sldId id="306" r:id="rId15"/>
    <p:sldId id="305" r:id="rId16"/>
    <p:sldId id="285" r:id="rId17"/>
    <p:sldId id="27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1923" autoAdjust="0"/>
  </p:normalViewPr>
  <p:slideViewPr>
    <p:cSldViewPr>
      <p:cViewPr varScale="1">
        <p:scale>
          <a:sx n="53" d="100"/>
          <a:sy n="53" d="100"/>
        </p:scale>
        <p:origin x="1238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Mo8eOz-5r0" TargetMode="External"/><Relationship Id="rId2" Type="http://schemas.openxmlformats.org/officeDocument/2006/relationships/hyperlink" Target="https://www.kimijas-sk.lv/index.php/viedokli/item/1492-cela-uz-unikalu-saturu-skolena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-418993" y="4428308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v-LV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76200" y="2581882"/>
            <a:ext cx="7848815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Stundas plānojums</a:t>
            </a:r>
            <a:r>
              <a:rPr lang="lv-LV" sz="4000" dirty="0" smtClean="0">
                <a:effectLst/>
              </a:rPr>
              <a:t>: </a:t>
            </a:r>
            <a:r>
              <a:rPr lang="lv-LV" sz="4000" dirty="0">
                <a:effectLst/>
              </a:rPr>
              <a:t>sasniedzamais </a:t>
            </a:r>
            <a:r>
              <a:rPr lang="lv-LV" sz="4000" dirty="0" smtClean="0">
                <a:effectLst/>
              </a:rPr>
              <a:t>un sasniegtais rezultāts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r"/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367129"/>
            <a:ext cx="8305800" cy="842672"/>
          </a:xfrm>
        </p:spPr>
        <p:txBody>
          <a:bodyPr/>
          <a:lstStyle/>
          <a:p>
            <a:pPr marL="457200" lvl="1" algn="l">
              <a:lnSpc>
                <a:spcPct val="115000"/>
              </a:lnSpc>
              <a:spcAft>
                <a:spcPts val="1000"/>
              </a:spcAft>
            </a:pPr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smtClean="0"/>
              <a:t>Ceļā </a:t>
            </a:r>
            <a:r>
              <a:rPr lang="lv-LV" sz="2800" dirty="0"/>
              <a:t>uz unikālu saturu </a:t>
            </a:r>
            <a:r>
              <a:rPr lang="lv-LV" sz="2800" dirty="0" smtClean="0"/>
              <a:t>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(4.)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Strādājot 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pāros, 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i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zvērtējiet </a:t>
            </a:r>
            <a:r>
              <a:rPr lang="lv-LV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problēmsituācijas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kas radušās, veidojot dažādus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formulējumus!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Pastāstiet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problēmsituācijām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definējiet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 rašanās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cēloņus!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420467" y="123077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Kas, jūsuprāt, ir sarežģītākais, vērtējot skolotāja darbu?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Kas, jūsuprāt, ir sarežģītākais, vērtējot skolēnu darba rezultātus un darba procesu?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Kādi ir jūsu izstrādātie vērtēšanas algoritmi – labās prakses piemēri?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25915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1" y="1567919"/>
            <a:ext cx="7467600" cy="641882"/>
          </a:xfrm>
        </p:spPr>
        <p:txBody>
          <a:bodyPr/>
          <a:lstStyle/>
          <a:p>
            <a:pPr marL="182880" indent="0">
              <a:buNone/>
            </a:pPr>
            <a:r>
              <a:rPr lang="lv-LV" sz="2800" b="0" u="sng" dirty="0" smtClean="0"/>
              <a:t>Videomateriāls</a:t>
            </a:r>
            <a:r>
              <a:rPr lang="lv-LV" sz="2800" b="0" dirty="0" smtClean="0"/>
              <a:t>: </a:t>
            </a:r>
            <a:r>
              <a:rPr lang="lv-LV" sz="2800" dirty="0"/>
              <a:t>«</a:t>
            </a:r>
            <a:r>
              <a:rPr lang="lv-LV" sz="2800" i="1" dirty="0">
                <a:effectLst/>
              </a:rPr>
              <a:t>Skola </a:t>
            </a:r>
            <a:r>
              <a:rPr lang="lv-LV" sz="2800" i="1" dirty="0" smtClean="0">
                <a:effectLst/>
              </a:rPr>
              <a:t>2030.</a:t>
            </a:r>
            <a:r>
              <a:rPr lang="lv-LV" sz="2800" dirty="0" smtClean="0">
                <a:effectLst/>
              </a:rPr>
              <a:t> Vērtēt </a:t>
            </a:r>
            <a:r>
              <a:rPr lang="lv-LV" sz="2800" dirty="0">
                <a:effectLst/>
              </a:rPr>
              <a:t>to, kas </a:t>
            </a:r>
            <a:r>
              <a:rPr lang="lv-LV" sz="2800" dirty="0" smtClean="0">
                <a:effectLst/>
              </a:rPr>
              <a:t>vērtīgs</a:t>
            </a:r>
            <a:r>
              <a:rPr lang="lv-LV" sz="2800" dirty="0">
                <a:effectLst/>
              </a:rPr>
              <a:t>!</a:t>
            </a:r>
            <a:r>
              <a:rPr lang="lv-LV" sz="2800" dirty="0"/>
              <a:t>»</a:t>
            </a:r>
            <a:r>
              <a:rPr lang="en-US" sz="2800" b="0" dirty="0">
                <a:effectLst/>
              </a:rPr>
              <a:t/>
            </a:r>
            <a:br>
              <a:rPr lang="en-US" sz="2800" b="0" dirty="0">
                <a:effectLst/>
              </a:rPr>
            </a:br>
            <a:r>
              <a:rPr lang="en-GB" sz="2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1" dirty="0" smtClean="0"/>
              <a:t>Uzdevumi </a:t>
            </a:r>
            <a:r>
              <a:rPr lang="lv-LV" sz="2400" b="1" dirty="0"/>
              <a:t>videoieraksta noskatīšanās </a:t>
            </a:r>
            <a:r>
              <a:rPr lang="lv-LV" sz="2400" b="1" dirty="0" smtClean="0"/>
              <a:t>laikā (1.)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0" dirty="0" smtClean="0"/>
              <a:t>V</a:t>
            </a:r>
            <a:r>
              <a:rPr lang="lv-LV" sz="2400" b="0" dirty="0" smtClean="0">
                <a:effectLst/>
              </a:rPr>
              <a:t>ideomateriāla skatīšanās laikā izvērtējiet un pierakstiet </a:t>
            </a:r>
            <a:r>
              <a:rPr lang="lv-LV" sz="2400" b="0" dirty="0">
                <a:effectLst/>
              </a:rPr>
              <a:t>atslēgas vārdus, kuri: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>
                <a:effectLst/>
              </a:rPr>
              <a:t>	</a:t>
            </a:r>
            <a:r>
              <a:rPr lang="lv-LV" sz="2400" b="0" dirty="0" smtClean="0">
                <a:effectLst/>
              </a:rPr>
              <a:t>	* ir jūsu aktīvās </a:t>
            </a:r>
            <a:r>
              <a:rPr lang="lv-LV" sz="2400" b="0" dirty="0">
                <a:effectLst/>
              </a:rPr>
              <a:t>leksikas </a:t>
            </a:r>
            <a:r>
              <a:rPr lang="lv-LV" sz="2400" b="0" dirty="0" smtClean="0">
                <a:effectLst/>
              </a:rPr>
              <a:t>daļa;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>
                <a:effectLst/>
              </a:rPr>
              <a:t>	</a:t>
            </a:r>
            <a:r>
              <a:rPr lang="lv-LV" sz="2400" b="0" dirty="0" smtClean="0">
                <a:effectLst/>
              </a:rPr>
              <a:t>	* netiek izmantoti;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2400" b="0" dirty="0" smtClean="0">
                <a:effectLst/>
              </a:rPr>
              <a:t>		* varētu </a:t>
            </a:r>
            <a:r>
              <a:rPr lang="lv-LV" sz="2400" b="0" dirty="0">
                <a:effectLst/>
              </a:rPr>
              <a:t>tikt </a:t>
            </a:r>
            <a:r>
              <a:rPr lang="lv-LV" sz="2400" b="0" dirty="0" smtClean="0">
                <a:effectLst/>
              </a:rPr>
              <a:t>izmantoti!</a:t>
            </a:r>
            <a:r>
              <a:rPr lang="en-US" sz="2400" b="0" dirty="0">
                <a:effectLst/>
              </a:rPr>
              <a:t/>
            </a:r>
            <a:br>
              <a:rPr lang="en-US" sz="2400" b="0" dirty="0">
                <a:effectLst/>
              </a:rPr>
            </a:br>
            <a:r>
              <a:rPr lang="lv-LV" sz="9600" dirty="0">
                <a:effectLst/>
              </a:rPr>
              <a:t/>
            </a:r>
            <a:br>
              <a:rPr lang="lv-LV" sz="9600" dirty="0">
                <a:effectLst/>
              </a:rPr>
            </a:br>
            <a:endParaRPr lang="lv-LV" sz="9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 smtClean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752599"/>
            <a:ext cx="7086600" cy="457201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Videomateriāls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i="1" dirty="0" smtClean="0">
                <a:effectLst/>
                <a:latin typeface="+mj-lt"/>
              </a:rPr>
              <a:t>Skola 2030.</a:t>
            </a:r>
            <a:r>
              <a:rPr lang="lv-LV" sz="2800" dirty="0" smtClean="0">
                <a:effectLst/>
                <a:latin typeface="+mj-lt"/>
              </a:rPr>
              <a:t> Vērtēt </a:t>
            </a:r>
            <a:r>
              <a:rPr lang="lv-LV" sz="2800" dirty="0">
                <a:effectLst/>
                <a:latin typeface="+mj-lt"/>
              </a:rPr>
              <a:t>to, kas </a:t>
            </a:r>
            <a:r>
              <a:rPr lang="lv-LV" sz="2800" dirty="0" smtClean="0">
                <a:effectLst/>
                <a:latin typeface="+mj-lt"/>
              </a:rPr>
              <a:t>vērtīgs!</a:t>
            </a:r>
            <a:r>
              <a:rPr lang="lv-LV" sz="2800" dirty="0" smtClean="0">
                <a:latin typeface="+mj-lt"/>
              </a:rPr>
              <a:t>»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videoieraksta </a:t>
            </a:r>
            <a:r>
              <a:rPr lang="lv-LV" sz="2400" b="1" dirty="0" smtClean="0">
                <a:effectLst/>
              </a:rPr>
              <a:t>noskatīšanās (2.) 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dirty="0" smtClean="0"/>
              <a:t>Strādājot grupā, atbildiet uz jautājumiem:</a:t>
            </a:r>
            <a:br>
              <a:rPr lang="lv-LV" sz="2400" dirty="0" smtClean="0"/>
            </a:br>
            <a:r>
              <a:rPr lang="lv-LV" sz="2400" dirty="0" smtClean="0"/>
              <a:t>	* Uz </a:t>
            </a:r>
            <a:r>
              <a:rPr lang="lv-LV" sz="2400" dirty="0"/>
              <a:t>kādiem jautājumiem, skatoties </a:t>
            </a:r>
            <a:r>
              <a:rPr lang="lv-LV" sz="2400" dirty="0" smtClean="0"/>
              <a:t>videomateriālu, </a:t>
            </a:r>
            <a:r>
              <a:rPr lang="lv-LV" sz="2400" dirty="0"/>
              <a:t>ir rastas atbildes?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Kādi </a:t>
            </a:r>
            <a:r>
              <a:rPr lang="lv-LV" sz="2400" dirty="0"/>
              <a:t>jautājumi vēl ir jāpārdomā?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vērtēt caurviju prasmes?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Kā </a:t>
            </a:r>
            <a:r>
              <a:rPr lang="lv-LV" sz="2400" dirty="0"/>
              <a:t>vērtēt sociāli emocionālu mācīšanos?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lv-LV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25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 smtClean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567919"/>
            <a:ext cx="7086600" cy="64188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Videomateriāls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i="1" dirty="0" smtClean="0">
                <a:effectLst/>
                <a:latin typeface="+mj-lt"/>
              </a:rPr>
              <a:t>Skola 2030.</a:t>
            </a:r>
            <a:r>
              <a:rPr lang="lv-LV" sz="2800" dirty="0" smtClean="0">
                <a:effectLst/>
                <a:latin typeface="+mj-lt"/>
              </a:rPr>
              <a:t> Vērtēt </a:t>
            </a:r>
            <a:r>
              <a:rPr lang="lv-LV" sz="2800" dirty="0">
                <a:effectLst/>
                <a:latin typeface="+mj-lt"/>
              </a:rPr>
              <a:t>to, kas </a:t>
            </a:r>
            <a:r>
              <a:rPr lang="lv-LV" sz="2800" dirty="0" smtClean="0">
                <a:effectLst/>
                <a:latin typeface="+mj-lt"/>
              </a:rPr>
              <a:t>vērtīgs!</a:t>
            </a:r>
            <a:r>
              <a:rPr lang="lv-LV" sz="2800" dirty="0" smtClean="0">
                <a:latin typeface="+mj-lt"/>
              </a:rPr>
              <a:t>»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400" b="1" dirty="0" smtClean="0">
                <a:effectLst/>
              </a:rPr>
              <a:t>Uzdevumi </a:t>
            </a:r>
            <a:r>
              <a:rPr lang="lv-LV" sz="2400" b="1" dirty="0">
                <a:effectLst/>
              </a:rPr>
              <a:t>pēc videoieraksta noskatīšanās </a:t>
            </a:r>
            <a:r>
              <a:rPr lang="lv-LV" sz="2400" b="1" dirty="0" smtClean="0">
                <a:effectLst/>
              </a:rPr>
              <a:t>(3.)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 smtClean="0"/>
              <a:t/>
            </a:r>
            <a:br>
              <a:rPr lang="lv-LV" sz="2400" b="1" dirty="0" smtClean="0"/>
            </a:br>
            <a:r>
              <a:rPr lang="lv-LV" sz="2400" dirty="0"/>
              <a:t>Strādājot </a:t>
            </a:r>
            <a:r>
              <a:rPr lang="lv-LV" sz="2400" dirty="0" smtClean="0"/>
              <a:t>grupā:</a:t>
            </a:r>
            <a:r>
              <a:rPr lang="lv-LV" sz="2400" b="1" dirty="0" smtClean="0"/>
              <a:t/>
            </a:r>
            <a:br>
              <a:rPr lang="lv-LV" sz="2400" b="1" dirty="0" smtClean="0"/>
            </a:br>
            <a:r>
              <a:rPr lang="lv-LV" sz="2400" b="1" dirty="0" smtClean="0"/>
              <a:t>	* </a:t>
            </a:r>
            <a:r>
              <a:rPr lang="lv-LV" sz="2400" dirty="0" smtClean="0"/>
              <a:t>veidojiet </a:t>
            </a:r>
            <a:r>
              <a:rPr lang="lv-LV" sz="2400" dirty="0"/>
              <a:t>skalu no viens līdz desmit un </a:t>
            </a:r>
            <a:r>
              <a:rPr lang="lv-LV" sz="2400" dirty="0" smtClean="0"/>
              <a:t>nosakiet, </a:t>
            </a:r>
            <a:r>
              <a:rPr lang="lv-LV" sz="2400" dirty="0"/>
              <a:t>cik droši skolotāji kā profesionāļi jūtas pārmaiņu </a:t>
            </a:r>
            <a:r>
              <a:rPr lang="lv-LV" sz="2400" dirty="0" smtClean="0"/>
              <a:t>laikā;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argumentējiet, </a:t>
            </a:r>
            <a:r>
              <a:rPr lang="lv-LV" sz="2400" dirty="0"/>
              <a:t>kādēļ izvēlēts noteikts skaitlis, </a:t>
            </a:r>
            <a:r>
              <a:rPr lang="lv-LV" sz="2400" dirty="0" smtClean="0"/>
              <a:t>un uzrakstiet trīs argumentus, </a:t>
            </a:r>
            <a:r>
              <a:rPr lang="lv-LV" sz="2400" dirty="0"/>
              <a:t>kas raksturo </a:t>
            </a:r>
            <a:r>
              <a:rPr lang="lv-LV" sz="2400" dirty="0" smtClean="0"/>
              <a:t>situāciju!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199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752600"/>
            <a:ext cx="7327751" cy="28955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>Noformulējiet savu šīsdienas sasniedzamo un sasniegto rezultātu!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2E7E34-A7C8-4952-996E-9008D7BDA0D3}"/>
              </a:ext>
            </a:extLst>
          </p:cNvPr>
          <p:cNvSpPr txBox="1"/>
          <p:nvPr/>
        </p:nvSpPr>
        <p:spPr>
          <a:xfrm>
            <a:off x="5334000" y="5257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714252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sz="2400" dirty="0"/>
              <a:t>Stundas plānojums: sasniedzamais un sasniegtais rezultāts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 err="1" smtClean="0">
                <a:effectLst/>
              </a:rPr>
              <a:t>Portfolio</a:t>
            </a:r>
            <a:r>
              <a:rPr lang="lv-LV" sz="1600" dirty="0" smtClean="0">
                <a:effectLst/>
              </a:rPr>
              <a:t> atrodamais teksts: 27.-28. lpp.</a:t>
            </a:r>
            <a: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>
                <a:effectLst/>
              </a:rPr>
              <a:t>T</a:t>
            </a:r>
            <a:r>
              <a:rPr lang="lv-LV" sz="1600" dirty="0" smtClean="0">
                <a:effectLst/>
              </a:rPr>
              <a:t>eksts: </a:t>
            </a:r>
            <a:r>
              <a:rPr lang="lv-LV" sz="1600" dirty="0" smtClean="0"/>
              <a:t>«</a:t>
            </a:r>
            <a:r>
              <a:rPr lang="lv-LV" sz="1600" dirty="0" smtClean="0">
                <a:effectLst/>
              </a:rPr>
              <a:t>Ceļā </a:t>
            </a:r>
            <a:r>
              <a:rPr lang="lv-LV" sz="1600" dirty="0">
                <a:effectLst/>
              </a:rPr>
              <a:t>uz unikālu saturu </a:t>
            </a:r>
            <a:r>
              <a:rPr lang="lv-LV" sz="1600" dirty="0" smtClean="0">
                <a:effectLst/>
              </a:rPr>
              <a:t>skolēniem</a:t>
            </a:r>
            <a:r>
              <a:rPr lang="lv-LV" sz="1600" dirty="0"/>
              <a:t>»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lv-LV" sz="1600" u="sng" dirty="0">
                <a:effectLst/>
                <a:hlinkClick r:id="rId2"/>
              </a:rPr>
              <a:t>https://</a:t>
            </a:r>
            <a:r>
              <a:rPr lang="lv-LV" sz="1600" u="sng" dirty="0" smtClean="0">
                <a:effectLst/>
                <a:hlinkClick r:id="rId2"/>
              </a:rPr>
              <a:t>www.kimijas-sk.lv/index.php/viedokli/item/1492-cela-uz-unikalu-saturu-skolenam</a:t>
            </a: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u="sng" dirty="0" smtClean="0">
                <a:effectLst/>
              </a:rPr>
              <a:t/>
            </a:r>
            <a:br>
              <a:rPr lang="lv-LV" sz="1600" u="sng" dirty="0" smtClean="0">
                <a:effectLst/>
              </a:rPr>
            </a:br>
            <a:r>
              <a:rPr lang="lv-LV" sz="1600" dirty="0" smtClean="0">
                <a:effectLst/>
              </a:rPr>
              <a:t>Videomateriāls: </a:t>
            </a:r>
            <a:r>
              <a:rPr lang="lv-LV" sz="1600" dirty="0" smtClean="0"/>
              <a:t>«</a:t>
            </a:r>
            <a:r>
              <a:rPr lang="lv-LV" sz="1600" i="1" dirty="0" smtClean="0">
                <a:effectLst/>
              </a:rPr>
              <a:t>Skola 2030.</a:t>
            </a:r>
            <a:r>
              <a:rPr lang="lv-LV" sz="1600" dirty="0" smtClean="0">
                <a:effectLst/>
              </a:rPr>
              <a:t> Vērtēt </a:t>
            </a:r>
            <a:r>
              <a:rPr lang="lv-LV" sz="1600" dirty="0">
                <a:effectLst/>
              </a:rPr>
              <a:t>to, kas </a:t>
            </a:r>
            <a:r>
              <a:rPr lang="lv-LV" sz="1600" dirty="0" smtClean="0">
                <a:effectLst/>
              </a:rPr>
              <a:t>vērtīgs!</a:t>
            </a:r>
            <a:r>
              <a:rPr lang="lv-LV" sz="1600" dirty="0" smtClean="0"/>
              <a:t>»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lv-LV" sz="1600" u="sng" dirty="0" smtClean="0">
                <a:effectLst/>
                <a:hlinkClick r:id="rId3"/>
              </a:rPr>
              <a:t>https</a:t>
            </a:r>
            <a:r>
              <a:rPr lang="lv-LV" sz="1600" u="sng" dirty="0">
                <a:effectLst/>
                <a:hlinkClick r:id="rId3"/>
              </a:rPr>
              <a:t>://www.youtube.com/watch?v=aMo8eOz-5r0</a:t>
            </a:r>
            <a:r>
              <a:rPr lang="en-US" sz="1600" dirty="0">
                <a:effectLst/>
              </a:rPr>
              <a:t/>
            </a:r>
            <a:br>
              <a:rPr lang="en-US" sz="1600" dirty="0">
                <a:effectLst/>
              </a:rPr>
            </a:b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241D17-1455-4BBB-8FA8-437848B05B4D}"/>
              </a:ext>
            </a:extLst>
          </p:cNvPr>
          <p:cNvSpPr txBox="1"/>
          <p:nvPr/>
        </p:nvSpPr>
        <p:spPr>
          <a:xfrm>
            <a:off x="1143000" y="1134518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 smtClean="0"/>
          </a:p>
          <a:p>
            <a:endParaRPr lang="lv-LV" dirty="0"/>
          </a:p>
          <a:p>
            <a:r>
              <a:rPr lang="lv-LV" sz="2400" dirty="0" smtClean="0"/>
              <a:t>Izmantotās </a:t>
            </a:r>
            <a:r>
              <a:rPr lang="lv-LV" sz="2400" dirty="0"/>
              <a:t>literatūras  un </a:t>
            </a:r>
            <a:r>
              <a:rPr lang="lv-LV" sz="2400" dirty="0" smtClean="0"/>
              <a:t>videomateriālu </a:t>
            </a:r>
            <a:r>
              <a:rPr lang="lv-LV" sz="2400" dirty="0"/>
              <a:t>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486400" y="304800"/>
            <a:ext cx="358140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6881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Gramatikas </a:t>
            </a:r>
            <a:r>
              <a:rPr lang="lv-LV" sz="2400" dirty="0">
                <a:latin typeface="+mj-lt"/>
                <a:cs typeface="Times New Roman" panose="02020603050405020304" pitchFamily="18" charset="0"/>
              </a:rPr>
              <a:t>kategoriju aktualizācija: v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erbu izvēle, formulējot sasniedzamo un sasniegto rezultātu</a:t>
            </a:r>
          </a:p>
          <a:p>
            <a:pPr marL="342900" indent="-342900">
              <a:buFontTx/>
              <a:buAutoNum type="arabicPeriod"/>
            </a:pPr>
            <a:r>
              <a:rPr lang="lv-LV" sz="2400" dirty="0" smtClean="0"/>
              <a:t>Darbs </a:t>
            </a:r>
            <a:r>
              <a:rPr lang="lv-LV" sz="2400" dirty="0"/>
              <a:t>ar tekstu</a:t>
            </a:r>
            <a:r>
              <a:rPr lang="lv-LV" sz="2400" dirty="0" smtClean="0"/>
              <a:t>: «Ceļā </a:t>
            </a:r>
            <a:r>
              <a:rPr lang="lv-LV" sz="2400" dirty="0"/>
              <a:t>uz unikālu saturu </a:t>
            </a:r>
            <a:r>
              <a:rPr lang="lv-LV" sz="2400" dirty="0" smtClean="0"/>
              <a:t>skolēniem»</a:t>
            </a:r>
            <a:endParaRPr lang="lv-LV" sz="2400" dirty="0"/>
          </a:p>
          <a:p>
            <a:pPr marL="342900" indent="-342900">
              <a:buFontTx/>
              <a:buAutoNum type="arabicPeriod"/>
            </a:pPr>
            <a:r>
              <a:rPr lang="lv-LV" sz="2400" dirty="0" smtClean="0"/>
              <a:t>Darbs </a:t>
            </a:r>
            <a:r>
              <a:rPr lang="lv-LV" sz="2400" dirty="0"/>
              <a:t>ar </a:t>
            </a:r>
            <a:r>
              <a:rPr lang="lv-LV" sz="2400" dirty="0" smtClean="0"/>
              <a:t>videomateriālu</a:t>
            </a:r>
            <a:r>
              <a:rPr lang="lv-LV" sz="2400" dirty="0"/>
              <a:t>: «</a:t>
            </a:r>
            <a:r>
              <a:rPr lang="lv-LV" sz="2400" i="1" dirty="0" smtClean="0"/>
              <a:t>Skola 2030.</a:t>
            </a:r>
            <a:r>
              <a:rPr lang="lv-LV" sz="2400" dirty="0" smtClean="0"/>
              <a:t> Vērtēt </a:t>
            </a:r>
            <a:r>
              <a:rPr lang="lv-LV" sz="2400" dirty="0"/>
              <a:t>to, kas </a:t>
            </a:r>
            <a:r>
              <a:rPr lang="lv-LV" sz="2400" dirty="0" smtClean="0"/>
              <a:t>vērtīgs!»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533400" y="2819401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Ar kādām problēmām </a:t>
            </a:r>
            <a:r>
              <a:rPr lang="lv-LV" sz="2800" dirty="0" smtClean="0"/>
              <a:t>jūs saskaraties</a:t>
            </a:r>
            <a:r>
              <a:rPr lang="lv-LV" sz="2800" dirty="0"/>
              <a:t>, formulējot stundas mērķi un sasniedzamo rezultātu?</a:t>
            </a:r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Vai jūs iesaistāt skolēnus stundas mērķu formulēšanā? Kādēļ?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Kā </a:t>
            </a:r>
            <a:r>
              <a:rPr lang="lv-LV" sz="2800" dirty="0" smtClean="0"/>
              <a:t>stundā </a:t>
            </a:r>
            <a:r>
              <a:rPr lang="lv-LV" sz="2800" dirty="0"/>
              <a:t>tiek realizēta domāšana par domāšanu? </a:t>
            </a:r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/>
              <a:t>Kā skolēns fiksē savu darbu, analizē to? </a:t>
            </a:r>
            <a:endParaRPr lang="lv-LV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tiek izvērtēts darbs stundā? </a:t>
            </a:r>
            <a:endParaRPr lang="lv-LV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Par </a:t>
            </a:r>
            <a:r>
              <a:rPr lang="lv-LV" sz="2800" dirty="0"/>
              <a:t>ko </a:t>
            </a:r>
            <a:r>
              <a:rPr lang="lv-LV" sz="2800" dirty="0" smtClean="0"/>
              <a:t>stundā atbild </a:t>
            </a:r>
            <a:r>
              <a:rPr lang="lv-LV" sz="2800" dirty="0"/>
              <a:t>skolotājs, bet par ko – skolēns?  </a:t>
            </a:r>
            <a:endParaRPr lang="lv-LV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Kā </a:t>
            </a:r>
            <a:r>
              <a:rPr lang="lv-LV" sz="2800" dirty="0"/>
              <a:t>izveidot produktīvu sadarbības modeli? 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5339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96070" y="4582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/>
            </a:r>
            <a:br>
              <a:rPr lang="lv-LV" sz="4400" dirty="0" smtClean="0"/>
            </a:br>
            <a:r>
              <a:rPr lang="lv-LV" sz="4400" dirty="0" smtClean="0"/>
              <a:t>Sasniedzamais rezultāts 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842210" y="2971681"/>
            <a:ext cx="65880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609600" y="35814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 smtClean="0"/>
              <a:t>Prāta vētra</a:t>
            </a:r>
            <a:r>
              <a:rPr lang="lv-LV" sz="2400" dirty="0" smtClean="0"/>
              <a:t>: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Kā vislabāk noformulēt sasniedzamo rezultātu – izveidojiet darbību algoritmu!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Dalieties </a:t>
            </a:r>
            <a:r>
              <a:rPr lang="lv-LV" sz="2400" dirty="0"/>
              <a:t>ar </a:t>
            </a:r>
            <a:r>
              <a:rPr lang="lv-LV" sz="2400" dirty="0" err="1"/>
              <a:t>problēmsituācijām</a:t>
            </a:r>
            <a:r>
              <a:rPr lang="lv-LV" sz="2400" dirty="0"/>
              <a:t> – </a:t>
            </a:r>
            <a:r>
              <a:rPr lang="lv-LV" sz="2400" dirty="0" smtClean="0"/>
              <a:t>pastāstiet, ko ir grūti noformulēt!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45299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675860"/>
            <a:ext cx="7327751" cy="99113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 smtClean="0"/>
              <a:t>Sasniegtais rezultāts</a:t>
            </a:r>
            <a:endParaRPr lang="lv-LV" sz="4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8D4F5-73B9-429C-83D0-E17CE5636CFE}"/>
              </a:ext>
            </a:extLst>
          </p:cNvPr>
          <p:cNvSpPr txBox="1"/>
          <p:nvPr/>
        </p:nvSpPr>
        <p:spPr>
          <a:xfrm>
            <a:off x="842210" y="2971681"/>
            <a:ext cx="65880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7B0C94-914A-4672-9C4B-FBB8C7DB2078}"/>
              </a:ext>
            </a:extLst>
          </p:cNvPr>
          <p:cNvSpPr txBox="1"/>
          <p:nvPr/>
        </p:nvSpPr>
        <p:spPr>
          <a:xfrm>
            <a:off x="609600" y="3581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Strādājot grupā: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noformulējiet šīs nodarbības sasniedzamo rezultātu;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definējiet kritērijus, pēc kuriem to var izmērīt;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definējiet, kur formulējumos, </a:t>
            </a:r>
            <a:r>
              <a:rPr lang="lv-LV" sz="2400" dirty="0"/>
              <a:t>izvēloties leksiku (verbus</a:t>
            </a:r>
            <a:r>
              <a:rPr lang="lv-LV" sz="2400" dirty="0" smtClean="0"/>
              <a:t>),rodas sarežģījumi!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14644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0024" y="1752600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/>
              <a:t>Ceļā uz unikālu saturu 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(1.)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Strādājot individuāli:</a:t>
            </a:r>
            <a:br>
              <a:rPr lang="lv-LV" sz="2400" dirty="0" smtClean="0">
                <a:effectLst/>
              </a:rPr>
            </a:br>
            <a:r>
              <a:rPr lang="lv-LV" sz="2400" dirty="0" smtClean="0">
                <a:effectLst/>
              </a:rPr>
              <a:t>	* n</a:t>
            </a:r>
            <a:r>
              <a:rPr lang="lv-LV" sz="2400" dirty="0" smtClean="0"/>
              <a:t>oformulējiet </a:t>
            </a:r>
            <a:r>
              <a:rPr lang="lv-LV" sz="2400" dirty="0"/>
              <a:t>kritērijus, pēc kuriem varētu noteikt, kādā gadījumā iegūtās zināšanas </a:t>
            </a:r>
            <a:r>
              <a:rPr lang="lv-LV" sz="2400" dirty="0" smtClean="0"/>
              <a:t>tiks lietotas; </a:t>
            </a:r>
            <a:br>
              <a:rPr lang="lv-LV" sz="2400" dirty="0" smtClean="0"/>
            </a:br>
            <a:r>
              <a:rPr lang="lv-LV" sz="2400" dirty="0" smtClean="0"/>
              <a:t>	* veidojiet tekstā </a:t>
            </a:r>
            <a:r>
              <a:rPr lang="lv-LV" sz="2400" dirty="0"/>
              <a:t>izcelto terminu </a:t>
            </a:r>
            <a:r>
              <a:rPr lang="lv-LV" sz="2400" dirty="0" smtClean="0"/>
              <a:t>definīcijas (</a:t>
            </a:r>
            <a:r>
              <a:rPr lang="lv-LV" sz="2400" dirty="0" err="1" smtClean="0"/>
              <a:t>Portfolio</a:t>
            </a:r>
            <a:r>
              <a:rPr lang="lv-LV" sz="2400" dirty="0" smtClean="0"/>
              <a:t> 25.-26. lpp.)!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>
              <a:latin typeface="+mj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0024" y="1752600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/>
              <a:t>Ceļā uz unikālu saturu 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(2.)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 smtClean="0">
                <a:effectLst/>
              </a:rPr>
              <a:t>Strādājot individuāli:</a:t>
            </a:r>
            <a:br>
              <a:rPr lang="lv-LV" sz="2400" dirty="0" smtClean="0">
                <a:effectLst/>
              </a:rPr>
            </a:br>
            <a:r>
              <a:rPr lang="lv-LV" sz="2400" dirty="0" smtClean="0">
                <a:effectLst/>
              </a:rPr>
              <a:t>	* </a:t>
            </a:r>
            <a:r>
              <a:rPr lang="lv-LV" sz="2400" dirty="0"/>
              <a:t>i</a:t>
            </a:r>
            <a:r>
              <a:rPr lang="lv-LV" sz="2400" dirty="0" smtClean="0"/>
              <a:t>zvērtējiet </a:t>
            </a:r>
            <a:r>
              <a:rPr lang="lv-LV" sz="2400" dirty="0"/>
              <a:t>terminu lietojumu, to </a:t>
            </a:r>
            <a:r>
              <a:rPr lang="lv-LV" sz="2400" dirty="0" smtClean="0"/>
              <a:t>pamatotību;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izveidojiet </a:t>
            </a:r>
            <a:r>
              <a:rPr lang="lv-LV" sz="2400" dirty="0"/>
              <a:t>saliktu teikumu, kurā </a:t>
            </a:r>
            <a:r>
              <a:rPr lang="lv-LV" sz="2400" dirty="0" smtClean="0"/>
              <a:t>tiktu raksturotas </a:t>
            </a:r>
            <a:r>
              <a:rPr lang="lv-LV" sz="2400" dirty="0"/>
              <a:t>jaunā satura sniegtās </a:t>
            </a:r>
            <a:r>
              <a:rPr lang="lv-LV" sz="2400" dirty="0" smtClean="0"/>
              <a:t>priekšrocības!</a:t>
            </a:r>
            <a:r>
              <a:rPr lang="en-US" sz="2400" dirty="0"/>
              <a:t/>
            </a:r>
            <a:br>
              <a:rPr lang="en-US" sz="2400" dirty="0"/>
            </a:br>
            <a:endParaRPr lang="lv-LV" sz="2400" dirty="0">
              <a:latin typeface="+mj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1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Stundas plānojums: sasniedzamais un sasniegtais rezultāts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842672"/>
          </a:xfrm>
        </p:spPr>
        <p:txBody>
          <a:bodyPr/>
          <a:lstStyle/>
          <a:p>
            <a:pPr lvl="1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«</a:t>
            </a:r>
            <a:r>
              <a:rPr lang="lv-LV" sz="2800" dirty="0"/>
              <a:t>Ceļā uz unikālu saturu skolēniem</a:t>
            </a:r>
            <a:r>
              <a:rPr lang="lv-LV" sz="3200" dirty="0">
                <a:latin typeface="+mj-lt"/>
              </a:rPr>
              <a:t>»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(3.)</a:t>
            </a: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 smtClean="0"/>
              <a:t>Strādājot pāros, sniedziet atbildes uz jautājumiem:</a:t>
            </a:r>
            <a:br>
              <a:rPr lang="lv-LV" sz="2400" dirty="0" smtClean="0"/>
            </a:br>
            <a:r>
              <a:rPr lang="lv-LV" sz="2400" dirty="0"/>
              <a:t>	</a:t>
            </a:r>
            <a:r>
              <a:rPr lang="lv-LV" sz="2400" dirty="0" smtClean="0"/>
              <a:t>* Kuras </a:t>
            </a:r>
            <a:r>
              <a:rPr lang="lv-LV" sz="2400" dirty="0"/>
              <a:t>no tekstā iekļautajām atziņām jau tiek izmantotas darbā?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Kuras </a:t>
            </a:r>
            <a:r>
              <a:rPr lang="lv-LV" sz="2400" dirty="0"/>
              <a:t>atziņas tiks aktualizētas tuvākajā laikā?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 smtClean="0"/>
              <a:t>	* Kuras </a:t>
            </a:r>
            <a:r>
              <a:rPr lang="lv-LV" sz="2400" dirty="0"/>
              <a:t>atziņas nav pieņemamas?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664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1123</TotalTime>
  <Words>454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Stundas plānojums: sasniedzamais un sasniegtais rezultāts</vt:lpstr>
      <vt:lpstr>Saturs</vt:lpstr>
      <vt:lpstr>Jautājumi diskusijai</vt:lpstr>
      <vt:lpstr>Jautājumi diskusijai</vt:lpstr>
      <vt:lpstr> Sasniedzamais rezultāts </vt:lpstr>
      <vt:lpstr>Sasniegtais rezultāts</vt:lpstr>
      <vt:lpstr>Teksts: «Ceļā uz unikālu saturu skolēniem»     Uzdevumi pēc teksta izlasīšanas (1.)  Strādājot individuāli:  * noformulējiet kritērijus, pēc kuriem varētu noteikt, kādā gadījumā iegūtās zināšanas tiks lietotas;   * veidojiet tekstā izcelto terminu definīcijas (Portfolio 25.-26. lpp.)! </vt:lpstr>
      <vt:lpstr>Teksts: «Ceļā uz unikālu saturu skolēniem»     Uzdevumi pēc teksta izlasīšanas (2.)  Strādājot individuāli:  * izvērtējiet terminu lietojumu, to pamatotību;  * izveidojiet saliktu teikumu, kurā tiktu raksturotas jaunā satura sniegtās priekšrocības! </vt:lpstr>
      <vt:lpstr>Teksts: «Ceļā uz unikālu saturu skolēniem»      Uzdevumi pēc teksta izlasīšanas (3.)  Strādājot pāros, sniedziet atbildes uz jautājumiem:  * Kuras no tekstā iekļautajām atziņām jau tiek izmantotas darbā?  * Kuras atziņas tiks aktualizētas tuvākajā laikā?  * Kuras atziņas nav pieņemamas?   </vt:lpstr>
      <vt:lpstr>Teksts: «Ceļā uz unikālu saturu skolēniem»     Uzdevumi pēc teksta izlasīšanas (4.)  Strādājot pāros, izvērtējiet problēmsituācijas, kas radušās, veidojot dažādus formulējumus! Pastāstiet par problēmsituācijām un definējiet to rašanās cēloņus!   </vt:lpstr>
      <vt:lpstr>Jautājumi diskusijai</vt:lpstr>
      <vt:lpstr>Videomateriāls: «Skola 2030. Vērtēt to, kas vērtīgs!»   Uzdevumi videoieraksta noskatīšanās laikā (1.)  Videomateriāla skatīšanās laikā izvērtējiet un pierakstiet atslēgas vārdus, kuri:   * ir jūsu aktīvās leksikas daļa;   * netiek izmantoti;   * varētu tikt izmantoti!  </vt:lpstr>
      <vt:lpstr>Videomateriāls: «Skola 2030. Vērtēt to, kas vērtīgs!»  Uzdevumi pēc videoieraksta noskatīšanās (2.)   Strādājot grupā, atbildiet uz jautājumiem:  * Uz kādiem jautājumiem, skatoties videomateriālu, ir rastas atbildes?  * Kādi jautājumi vēl ir jāpārdomā?  * Kā vērtēt caurviju prasmes?  * Kā vērtēt sociāli emocionālu mācīšanos?  </vt:lpstr>
      <vt:lpstr>Videomateriāls: «Skola 2030. Vērtēt to, kas vērtīgs!»   Uzdevumi pēc videoieraksta noskatīšanās (3.)  Strādājot grupā:  * veidojiet skalu no viens līdz desmit un nosakiet, cik droši skolotāji kā profesionāļi jūtas pārmaiņu laikā;  * argumentējiet, kādēļ izvēlēts noteikts skaitlis, un uzrakstiet trīs argumentus, kas raksturo situāciju! </vt:lpstr>
      <vt:lpstr>Noformulējiet savu šīsdienas sasniedzamo un sasniegto rezultātu!</vt:lpstr>
      <vt:lpstr>Portfolio atrodamais teksts: 27.-28. lpp.  Teksts: «Ceļā uz unikālu saturu skolēniem» https://www.kimijas-sk.lv/index.php/viedokli/item/1492-cela-uz-unikalu-saturu-skolenam  Videomateriāls: «Skola 2030. Vērtēt to, kas vērtīgs!» https://www.youtube.com/watch?v=aMo8eOz-5r0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Velga Licite</cp:lastModifiedBy>
  <cp:revision>193</cp:revision>
  <cp:lastPrinted>2020-10-16T09:41:19Z</cp:lastPrinted>
  <dcterms:created xsi:type="dcterms:W3CDTF">2006-08-16T00:00:00Z</dcterms:created>
  <dcterms:modified xsi:type="dcterms:W3CDTF">2020-11-19T11:06:55Z</dcterms:modified>
</cp:coreProperties>
</file>