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59" r:id="rId4"/>
    <p:sldId id="298" r:id="rId5"/>
    <p:sldId id="300" r:id="rId6"/>
    <p:sldId id="277" r:id="rId7"/>
    <p:sldId id="299" r:id="rId8"/>
    <p:sldId id="301" r:id="rId9"/>
    <p:sldId id="304" r:id="rId10"/>
    <p:sldId id="302" r:id="rId11"/>
    <p:sldId id="286" r:id="rId12"/>
    <p:sldId id="303" r:id="rId13"/>
    <p:sldId id="297" r:id="rId14"/>
    <p:sldId id="285" r:id="rId15"/>
    <p:sldId id="274" r:id="rId16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3" autoAdjust="0"/>
  </p:normalViewPr>
  <p:slideViewPr>
    <p:cSldViewPr>
      <p:cViewPr varScale="1">
        <p:scale>
          <a:sx n="53" d="100"/>
          <a:sy n="53" d="100"/>
        </p:scale>
        <p:origin x="122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tv.lsm.lv/lv/raksts/29.12.2017-kultursoks-2017.-gads-kultura--cinu-un-parmainu-gads.id114347/" TargetMode="External"/><Relationship Id="rId2" Type="http://schemas.openxmlformats.org/officeDocument/2006/relationships/hyperlink" Target="https://kompetences.blogspot.com/2017/10/domasana-par-domasanu-metakognicija.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v-LV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381000" y="2581882"/>
            <a:ext cx="78486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Kompetenču pieeja: caurviju prasmes un personības </a:t>
            </a:r>
            <a:r>
              <a:rPr lang="lv-LV" sz="4000" dirty="0" err="1">
                <a:effectLst/>
              </a:rPr>
              <a:t>pašorganizācija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8"/>
            <a:ext cx="7924800" cy="1071271"/>
          </a:xfrm>
        </p:spPr>
        <p:txBody>
          <a:bodyPr/>
          <a:lstStyle/>
          <a:p>
            <a:pPr lvl="1" algn="l" rt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>
                <a:schemeClr val="accent6">
                  <a:lumMod val="75000"/>
                </a:schemeClr>
              </a:buClr>
              <a:buSzPct val="128000"/>
            </a:pPr>
            <a:r>
              <a:rPr lang="lv-LV" sz="2800" u="sng" dirty="0">
                <a:latin typeface="+mj-lt"/>
              </a:rPr>
              <a:t>Videoieraksts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 smtClean="0">
                <a:latin typeface="+mj-lt"/>
              </a:rPr>
              <a:t>Kultūršoks. 2017</a:t>
            </a:r>
            <a:r>
              <a:rPr lang="lv-LV" sz="2800" dirty="0">
                <a:latin typeface="+mj-lt"/>
              </a:rPr>
              <a:t>. gads kultūrā – cīņu un pārmaiņu </a:t>
            </a:r>
            <a:r>
              <a:rPr lang="lv-LV" sz="2800" dirty="0" smtClean="0">
                <a:latin typeface="+mj-lt"/>
              </a:rPr>
              <a:t>gads»</a:t>
            </a: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	</a:t>
            </a: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videoieraksta </a:t>
            </a:r>
            <a:r>
              <a:rPr lang="lv-LV" sz="2400" b="1" dirty="0" smtClean="0">
                <a:effectLst/>
              </a:rPr>
              <a:t>noskatīšanās (1.) 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>
                <a:cs typeface="Times New Roman" panose="02020603050405020304" pitchFamily="18" charset="0"/>
              </a:rPr>
              <a:t>K</a:t>
            </a:r>
            <a:r>
              <a:rPr lang="lv-LV" sz="2400" dirty="0" smtClean="0"/>
              <a:t>ādas </a:t>
            </a:r>
            <a:r>
              <a:rPr lang="lv-LV" sz="2400" dirty="0"/>
              <a:t>valodas klišejas un stereotipi ir iekļauti vēstījumā un ar kādu mērķi tas tiek </a:t>
            </a:r>
            <a:r>
              <a:rPr lang="lv-LV" sz="2400" dirty="0" smtClean="0"/>
              <a:t>darīts?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GB" sz="3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effectLst/>
              </a:rPr>
              <a:t/>
            </a:r>
            <a:br>
              <a:rPr lang="lv-LV" sz="3600" dirty="0">
                <a:effectLst/>
              </a:rPr>
            </a:br>
            <a:endParaRPr lang="lv-LV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 smtClean="0">
                <a:latin typeface="+mj-lt"/>
              </a:rPr>
              <a:t>Videoieraksts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«Kultūršoks. 2017</a:t>
            </a:r>
            <a:r>
              <a:rPr lang="lv-LV" sz="2800" dirty="0">
                <a:latin typeface="+mj-lt"/>
              </a:rPr>
              <a:t>. gads kultūrā – cīņu un pārmaiņu </a:t>
            </a:r>
            <a:r>
              <a:rPr lang="lv-LV" sz="2800" dirty="0" smtClean="0">
                <a:latin typeface="+mj-lt"/>
              </a:rPr>
              <a:t>gads»</a:t>
            </a: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800" dirty="0" smtClean="0">
                <a:latin typeface="+mj-lt"/>
              </a:rPr>
              <a:t/>
            </a:r>
            <a:br>
              <a:rPr lang="lv-LV" sz="2800" dirty="0" smtClean="0">
                <a:latin typeface="+mj-lt"/>
              </a:rPr>
            </a:br>
            <a:r>
              <a:rPr lang="lv-LV" sz="2400" b="1" dirty="0" smtClean="0">
                <a:effectLst/>
              </a:rPr>
              <a:t>Uzdevumi pēc videoieraksta noskatīšanās (2.) </a:t>
            </a:r>
            <a:br>
              <a:rPr lang="lv-LV" sz="2400" b="1" dirty="0" smtClean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Strādājot individuāli, noformulējiet atbildes uz jautājumiem:</a:t>
            </a:r>
            <a:br>
              <a:rPr lang="lv-LV" sz="2400" dirty="0" smtClean="0"/>
            </a:br>
            <a:r>
              <a:rPr lang="lv-LV" sz="2400" dirty="0" smtClean="0"/>
              <a:t>	* Kāpēc šī raidījuma nosaukums tagad rada smaidu?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Kas jūsos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mainījies 2020. gadā, pārdzīvojot </a:t>
            </a:r>
            <a:b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Covid-19 krīzi un attālinātās mācības? 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" y="1134519"/>
            <a:ext cx="8381999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>Īpašības vārdu noteiktās un nenoteiktās galotnes lietojums </a:t>
            </a:r>
            <a:endParaRPr lang="lv-LV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1143000" y="3091918"/>
            <a:ext cx="643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-1" y="3581400"/>
            <a:ext cx="8458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	Prāta </a:t>
            </a:r>
            <a:r>
              <a:rPr lang="lv-LV" sz="2400" dirty="0"/>
              <a:t>vētra: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Atcerieties īpašības vārdu noteiktās un nenoteiktās galotnes lietošanas likumus</a:t>
            </a:r>
            <a:r>
              <a:rPr lang="lv-LV" sz="2400" dirty="0"/>
              <a:t>!</a:t>
            </a:r>
            <a:endParaRPr lang="lv-LV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Aprakstiet, izmantojot īpašības vārdus,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savas sajūtas attālināto mācību laikā;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lv-LV" sz="2400" dirty="0"/>
              <a:t>k</a:t>
            </a:r>
            <a:r>
              <a:rPr lang="lv-LV" sz="2400" dirty="0" smtClean="0"/>
              <a:t>as mainījies pasaules izjūtā pēc Covid-19 pandēmijas!</a:t>
            </a:r>
          </a:p>
        </p:txBody>
      </p:sp>
    </p:spTree>
    <p:extLst>
      <p:ext uri="{BB962C8B-B14F-4D97-AF65-F5344CB8AC3E}">
        <p14:creationId xmlns:p14="http://schemas.microsoft.com/office/powerpoint/2010/main" val="48620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 smtClean="0"/>
              <a:t>pašorganizācija</a:t>
            </a:r>
            <a:endParaRPr lang="lv-LV" b="1" dirty="0" smtClean="0"/>
          </a:p>
          <a:p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510247"/>
            <a:ext cx="8567529" cy="547154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Īpašības </a:t>
            </a:r>
            <a:r>
              <a:rPr lang="lv-LV" sz="4400" dirty="0"/>
              <a:t>vārdu noteiktās un nenoteiktās </a:t>
            </a:r>
            <a:r>
              <a:rPr lang="lv-LV" sz="4400" dirty="0" smtClean="0"/>
              <a:t>galotnes lietojums 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5562600" y="3262847"/>
            <a:ext cx="327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	</a:t>
            </a:r>
            <a:r>
              <a:rPr lang="lv-LV" sz="2800" dirty="0" smtClean="0"/>
              <a:t>Darbs grupā</a:t>
            </a:r>
            <a:endParaRPr lang="lv-LV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-838200" y="3695286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Analizējiet, ar kādām galotnēm lietoti īpašības vārdi! Kāpēc!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Izvērtējiet </a:t>
            </a:r>
            <a:r>
              <a:rPr lang="lv-LV" sz="2400" dirty="0" err="1" smtClean="0"/>
              <a:t>problēmsituācijas</a:t>
            </a:r>
            <a:r>
              <a:rPr lang="lv-LV" sz="2400" dirty="0" smtClean="0"/>
              <a:t> </a:t>
            </a:r>
            <a:r>
              <a:rPr lang="lv-LV" sz="2400" dirty="0"/>
              <a:t>– </a:t>
            </a:r>
            <a:r>
              <a:rPr lang="lv-LV" sz="2400" dirty="0" smtClean="0"/>
              <a:t>pastāstiet, kuri īpašības vārdu noteiktās un nenoteiktās galotnes lietošanas gadījumi rada sarežģījumus!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Prezentējiet grupas darbu!</a:t>
            </a:r>
            <a:endParaRPr lang="lv-LV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2E7E34-A7C8-4952-996E-9008D7BDA0D3}"/>
              </a:ext>
            </a:extLst>
          </p:cNvPr>
          <p:cNvSpPr txBox="1"/>
          <p:nvPr/>
        </p:nvSpPr>
        <p:spPr>
          <a:xfrm>
            <a:off x="6324600" y="5423952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0957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>
                <a:effectLst/>
              </a:rPr>
              <a:t>Teksts: </a:t>
            </a:r>
            <a:r>
              <a:rPr lang="lv-LV" sz="1600" dirty="0" smtClean="0"/>
              <a:t>«</a:t>
            </a:r>
            <a:r>
              <a:rPr lang="lv-LV" sz="1600" dirty="0" smtClean="0">
                <a:effectLst/>
              </a:rPr>
              <a:t>Kompetenču </a:t>
            </a:r>
            <a:r>
              <a:rPr lang="lv-LV" sz="1600" dirty="0">
                <a:effectLst/>
              </a:rPr>
              <a:t>izglītība – </a:t>
            </a:r>
            <a:r>
              <a:rPr lang="lv-LV" sz="1600" i="1" dirty="0" smtClean="0">
                <a:effectLst/>
              </a:rPr>
              <a:t>pankūkas </a:t>
            </a:r>
            <a:r>
              <a:rPr lang="lv-LV" sz="1600" i="1" dirty="0">
                <a:effectLst/>
              </a:rPr>
              <a:t>divas </a:t>
            </a:r>
            <a:r>
              <a:rPr lang="lv-LV" sz="1600" i="1" dirty="0" smtClean="0">
                <a:effectLst/>
              </a:rPr>
              <a:t>puses.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dirty="0">
                <a:effectLst/>
              </a:rPr>
              <a:t>Domāšana par domāšanu (</a:t>
            </a:r>
            <a:r>
              <a:rPr lang="lv-LV" sz="1600" dirty="0" err="1">
                <a:effectLst/>
              </a:rPr>
              <a:t>metakognīcija</a:t>
            </a:r>
            <a:r>
              <a:rPr lang="lv-LV" sz="1600" dirty="0" smtClean="0">
                <a:effectLst/>
              </a:rPr>
              <a:t>)</a:t>
            </a:r>
            <a:r>
              <a:rPr lang="lv-LV" sz="1600" dirty="0" smtClean="0"/>
              <a:t>»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r>
              <a:rPr lang="lv-LV" sz="1600" u="sng" dirty="0">
                <a:effectLst/>
                <a:hlinkClick r:id="rId2"/>
              </a:rPr>
              <a:t>https://kompetences.blogspot.com/2017/10/domasana-par-domasanu-metakognicija.html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 smtClean="0">
                <a:effectLst/>
              </a:rPr>
              <a:t>Videoieraksts: LTV.LV </a:t>
            </a:r>
            <a:r>
              <a:rPr lang="lv-LV" sz="1600" dirty="0">
                <a:effectLst/>
              </a:rPr>
              <a:t>raidījums </a:t>
            </a:r>
            <a:r>
              <a:rPr lang="lv-LV" sz="1600" dirty="0" smtClean="0"/>
              <a:t>«</a:t>
            </a:r>
            <a:r>
              <a:rPr lang="lv-LV" sz="1600" dirty="0" smtClean="0">
                <a:effectLst/>
              </a:rPr>
              <a:t>Kultūršoks. 2017</a:t>
            </a:r>
            <a:r>
              <a:rPr lang="lv-LV" sz="1600" dirty="0">
                <a:effectLst/>
              </a:rPr>
              <a:t>. gads kultūrā – cīņu un pārmaiņu </a:t>
            </a:r>
            <a:r>
              <a:rPr lang="lv-LV" sz="1600" dirty="0" smtClean="0">
                <a:effectLst/>
              </a:rPr>
              <a:t>gads</a:t>
            </a:r>
            <a:r>
              <a:rPr lang="lv-LV" sz="1600" dirty="0" smtClean="0"/>
              <a:t>»</a:t>
            </a:r>
            <a:r>
              <a:rPr lang="lv-LV" sz="1600" dirty="0" smtClean="0">
                <a:effectLst/>
              </a:rPr>
              <a:t/>
            </a:r>
            <a:br>
              <a:rPr lang="lv-LV" sz="1600" dirty="0" smtClean="0">
                <a:effectLst/>
              </a:rPr>
            </a:br>
            <a:r>
              <a:rPr lang="lv-LV" sz="1600" u="sng" dirty="0">
                <a:effectLst/>
                <a:hlinkClick r:id="rId3"/>
              </a:rPr>
              <a:t>https://ltv.lsm.lv/lv/raksts/29.12.2017-kultursoks-2017.-gads-kultura--cinu-un-parmainu-gads.id114347</a:t>
            </a:r>
            <a:r>
              <a:rPr lang="lv-LV" sz="1600" u="sng" dirty="0" smtClean="0">
                <a:effectLst/>
                <a:hlinkClick r:id="rId3"/>
              </a:rPr>
              <a:t>/</a:t>
            </a: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241D17-1455-4BBB-8FA8-437848B05B4D}"/>
              </a:ext>
            </a:extLst>
          </p:cNvPr>
          <p:cNvSpPr txBox="1"/>
          <p:nvPr/>
        </p:nvSpPr>
        <p:spPr>
          <a:xfrm>
            <a:off x="693821" y="1449491"/>
            <a:ext cx="730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Izmantotās literatūras  un </a:t>
            </a:r>
            <a:r>
              <a:rPr lang="lv-LV" sz="2400" dirty="0" smtClean="0"/>
              <a:t>videomateriālu </a:t>
            </a:r>
            <a:r>
              <a:rPr lang="lv-LV" sz="2400" dirty="0"/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00600" y="304800"/>
            <a:ext cx="39193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8405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+mj-lt"/>
              </a:rPr>
              <a:t>Darbs </a:t>
            </a:r>
            <a:r>
              <a:rPr lang="lv-LV" sz="2400" dirty="0">
                <a:latin typeface="+mj-lt"/>
              </a:rPr>
              <a:t>ar tekstu: </a:t>
            </a:r>
            <a:r>
              <a:rPr lang="lv-LV" sz="2400" dirty="0" smtClean="0"/>
              <a:t>«</a:t>
            </a:r>
            <a:r>
              <a:rPr lang="lv-LV" sz="2400" dirty="0" smtClean="0">
                <a:latin typeface="+mj-lt"/>
              </a:rPr>
              <a:t>Kompetenču </a:t>
            </a:r>
            <a:r>
              <a:rPr lang="lv-LV" sz="2400" dirty="0">
                <a:latin typeface="+mj-lt"/>
              </a:rPr>
              <a:t>izglītība – </a:t>
            </a:r>
            <a:r>
              <a:rPr lang="lv-LV" sz="2400" i="1" dirty="0" smtClean="0">
                <a:latin typeface="+mj-lt"/>
              </a:rPr>
              <a:t>pankūkas </a:t>
            </a:r>
            <a:r>
              <a:rPr lang="lv-LV" sz="2400" i="1" dirty="0">
                <a:latin typeface="+mj-lt"/>
              </a:rPr>
              <a:t>divas </a:t>
            </a:r>
            <a:r>
              <a:rPr lang="lv-LV" sz="2400" i="1" dirty="0" smtClean="0">
                <a:latin typeface="+mj-lt"/>
              </a:rPr>
              <a:t>puses</a:t>
            </a:r>
            <a:r>
              <a:rPr lang="lv-LV" sz="2400" dirty="0" smtClean="0">
                <a:latin typeface="+mj-lt"/>
              </a:rPr>
              <a:t>. Domāšana </a:t>
            </a:r>
            <a:r>
              <a:rPr lang="lv-LV" sz="2400" dirty="0">
                <a:latin typeface="+mj-lt"/>
              </a:rPr>
              <a:t>par domāšanu (</a:t>
            </a:r>
            <a:r>
              <a:rPr lang="lv-LV" sz="2400" dirty="0" err="1" smtClean="0">
                <a:latin typeface="+mj-lt"/>
              </a:rPr>
              <a:t>metakognīcija</a:t>
            </a:r>
            <a:r>
              <a:rPr lang="lv-LV" sz="2400" dirty="0" smtClean="0">
                <a:latin typeface="+mj-lt"/>
              </a:rPr>
              <a:t>)</a:t>
            </a:r>
            <a:r>
              <a:rPr lang="lv-LV" sz="2400" dirty="0" smtClean="0"/>
              <a:t>»</a:t>
            </a:r>
            <a:endParaRPr lang="lv-LV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+mj-lt"/>
              </a:rPr>
              <a:t>Darbs ar videomateriālu: </a:t>
            </a:r>
            <a:r>
              <a:rPr lang="lv-LV" sz="2400" dirty="0"/>
              <a:t>LTV.LV raidījums </a:t>
            </a:r>
            <a:r>
              <a:rPr lang="lv-LV" sz="2400" dirty="0" smtClean="0"/>
              <a:t>«</a:t>
            </a:r>
            <a:r>
              <a:rPr lang="lv-LV" sz="2400" dirty="0" smtClean="0">
                <a:latin typeface="+mj-lt"/>
              </a:rPr>
              <a:t>Kultūršoks. 2017. gads kultūrā – cīņu un pārmaiņu gads</a:t>
            </a:r>
            <a:r>
              <a:rPr lang="lv-LV" sz="2400" dirty="0" smtClean="0"/>
              <a:t>»</a:t>
            </a:r>
            <a:endParaRPr lang="lv-LV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Gramatikas kategoriju aktualizācija: īpašības vārdu    noteiktās un nenoteiktās galotnes</a:t>
            </a:r>
            <a:endParaRPr lang="lv-LV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Kādēļ ir jādomā par </a:t>
            </a:r>
            <a:r>
              <a:rPr lang="lv-LV" sz="2800" dirty="0" smtClean="0"/>
              <a:t>domāšanu?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Kādēļ </a:t>
            </a:r>
            <a:r>
              <a:rPr lang="lv-LV" sz="2800" dirty="0"/>
              <a:t>ir ne tikai jāpastāv nepārtrauktā attīstībā, bet </a:t>
            </a:r>
            <a:r>
              <a:rPr lang="lv-LV" sz="2800" dirty="0" smtClean="0"/>
              <a:t>arī </a:t>
            </a:r>
            <a:r>
              <a:rPr lang="lv-LV" sz="2800" dirty="0"/>
              <a:t>jāanalizē šis process?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2800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jūs protat plānot savu laiku?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to iemācīties </a:t>
            </a:r>
            <a:r>
              <a:rPr lang="lv-LV" sz="2800" dirty="0" smtClean="0"/>
              <a:t>darīt?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laika plānošana ir jāmāca skolā?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Kādas </a:t>
            </a:r>
            <a:r>
              <a:rPr lang="lv-LV" sz="2800" dirty="0"/>
              <a:t>ir, jūsuprāt, tipiskas nepilnības laika plānošanā?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077200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«Kompetenču izglītība </a:t>
            </a:r>
            <a:r>
              <a:rPr lang="lv-LV" sz="2800" dirty="0" smtClean="0">
                <a:latin typeface="+mj-lt"/>
              </a:rPr>
              <a:t>– </a:t>
            </a:r>
            <a:r>
              <a:rPr lang="lv-LV" sz="2800" i="1" dirty="0" smtClean="0">
                <a:latin typeface="+mj-lt"/>
              </a:rPr>
              <a:t>pankūkas </a:t>
            </a:r>
            <a:r>
              <a:rPr lang="lv-LV" sz="2800" i="1" dirty="0">
                <a:latin typeface="+mj-lt"/>
              </a:rPr>
              <a:t>divas </a:t>
            </a:r>
            <a:r>
              <a:rPr lang="lv-LV" sz="2800" i="1" dirty="0" smtClean="0">
                <a:latin typeface="+mj-lt"/>
              </a:rPr>
              <a:t>puses</a:t>
            </a:r>
            <a:r>
              <a:rPr lang="lv-LV" sz="2800" dirty="0" smtClean="0">
                <a:latin typeface="+mj-lt"/>
              </a:rPr>
              <a:t>. </a:t>
            </a:r>
            <a:r>
              <a:rPr lang="lv-LV" sz="2800" dirty="0">
                <a:latin typeface="+mj-lt"/>
              </a:rPr>
              <a:t>Domāšana par domāšanu (</a:t>
            </a:r>
            <a:r>
              <a:rPr lang="lv-LV" sz="2800" dirty="0" err="1">
                <a:latin typeface="+mj-lt"/>
              </a:rPr>
              <a:t>metakognīcija</a:t>
            </a:r>
            <a:r>
              <a:rPr lang="lv-LV" sz="2800" dirty="0" smtClean="0">
                <a:latin typeface="+mj-lt"/>
              </a:rPr>
              <a:t>)»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Strādājot individuāli:</a:t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* </a:t>
            </a:r>
            <a:r>
              <a:rPr lang="lv-LV" sz="2400" dirty="0"/>
              <a:t>i</a:t>
            </a:r>
            <a:r>
              <a:rPr lang="lv-LV" sz="2400" dirty="0" smtClean="0"/>
              <a:t>zmantojot </a:t>
            </a:r>
            <a:r>
              <a:rPr lang="lv-LV" sz="2400" dirty="0" err="1" smtClean="0"/>
              <a:t>Portfolio</a:t>
            </a:r>
            <a:r>
              <a:rPr lang="lv-LV" sz="2400" dirty="0" smtClean="0"/>
              <a:t> 20</a:t>
            </a:r>
            <a:r>
              <a:rPr lang="lv-LV" sz="2400" dirty="0"/>
              <a:t>. lpp</a:t>
            </a:r>
            <a:r>
              <a:rPr lang="lv-LV" sz="2400" dirty="0" smtClean="0"/>
              <a:t>. esošo </a:t>
            </a:r>
            <a:r>
              <a:rPr lang="lv-LV" sz="2400" dirty="0"/>
              <a:t>darba </a:t>
            </a:r>
            <a:r>
              <a:rPr lang="lv-LV" sz="2400" dirty="0" smtClean="0"/>
              <a:t>lapu, skaidrojiet </a:t>
            </a:r>
            <a:r>
              <a:rPr lang="lv-LV" sz="2400" dirty="0"/>
              <a:t>izcelto vārdu </a:t>
            </a:r>
            <a:r>
              <a:rPr lang="lv-LV" sz="2400" dirty="0" smtClean="0"/>
              <a:t>nozīmi;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izvērtējiet, </a:t>
            </a:r>
            <a:r>
              <a:rPr lang="lv-LV" sz="2400" dirty="0"/>
              <a:t>vai </a:t>
            </a:r>
            <a:r>
              <a:rPr lang="lv-LV" sz="2400" dirty="0" smtClean="0"/>
              <a:t>pasvītrotie vārdi </a:t>
            </a:r>
            <a:r>
              <a:rPr lang="lv-LV" sz="2400" dirty="0"/>
              <a:t>ir iekļaujami </a:t>
            </a:r>
            <a:r>
              <a:rPr lang="lv-LV" sz="2400" dirty="0" smtClean="0"/>
              <a:t>jūsu aktīvajā leksikā;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izveidojiet </a:t>
            </a:r>
            <a:r>
              <a:rPr lang="lv-LV" sz="2400" dirty="0"/>
              <a:t>savu </a:t>
            </a:r>
            <a:r>
              <a:rPr lang="lv-LV" sz="2400" dirty="0" err="1"/>
              <a:t>metakognīcijas</a:t>
            </a:r>
            <a:r>
              <a:rPr lang="lv-LV" sz="2400" dirty="0"/>
              <a:t> </a:t>
            </a:r>
            <a:r>
              <a:rPr lang="lv-LV" sz="2400" dirty="0" smtClean="0"/>
              <a:t>definīciju!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8"/>
            <a:ext cx="8382000" cy="1452271"/>
          </a:xfrm>
        </p:spPr>
        <p:txBody>
          <a:bodyPr/>
          <a:lstStyle/>
          <a:p>
            <a:pPr marL="182880" lvl="0" indent="0">
              <a:buNone/>
            </a:pPr>
            <a:r>
              <a:rPr lang="lv-LV" sz="2800" b="0" u="sng" dirty="0" smtClean="0"/>
              <a:t/>
            </a:r>
            <a:br>
              <a:rPr lang="lv-LV" sz="2800" b="0" u="sng" dirty="0" smtClean="0"/>
            </a:br>
            <a:r>
              <a:rPr lang="lv-LV" sz="2800" b="0" u="sng" dirty="0" smtClean="0"/>
              <a:t>Teksts</a:t>
            </a:r>
            <a:r>
              <a:rPr lang="lv-LV" sz="2800" b="0" dirty="0"/>
              <a:t>: </a:t>
            </a:r>
            <a:r>
              <a:rPr lang="lv-LV" sz="2800" b="0" dirty="0">
                <a:effectLst/>
              </a:rPr>
              <a:t>«Kompetenču izglītība </a:t>
            </a:r>
            <a:r>
              <a:rPr lang="lv-LV" sz="2800" b="0" dirty="0" smtClean="0">
                <a:effectLst/>
              </a:rPr>
              <a:t>– </a:t>
            </a:r>
            <a:r>
              <a:rPr lang="lv-LV" sz="2800" b="0" i="1" dirty="0" smtClean="0">
                <a:effectLst/>
              </a:rPr>
              <a:t>pankūkas </a:t>
            </a:r>
            <a:r>
              <a:rPr lang="lv-LV" sz="2800" b="0" i="1" dirty="0">
                <a:effectLst/>
              </a:rPr>
              <a:t>divas </a:t>
            </a:r>
            <a:r>
              <a:rPr lang="lv-LV" sz="2800" b="0" i="1" dirty="0" smtClean="0">
                <a:effectLst/>
              </a:rPr>
              <a:t>puses</a:t>
            </a:r>
            <a:r>
              <a:rPr lang="lv-LV" sz="2800" b="0" dirty="0" smtClean="0">
                <a:effectLst/>
              </a:rPr>
              <a:t>. </a:t>
            </a:r>
            <a:r>
              <a:rPr lang="lv-LV" sz="2800" b="0" dirty="0">
                <a:effectLst/>
              </a:rPr>
              <a:t>Domāšana par domāšanu (</a:t>
            </a:r>
            <a:r>
              <a:rPr lang="lv-LV" sz="2800" b="0" dirty="0" err="1">
                <a:effectLst/>
              </a:rPr>
              <a:t>metakognīcija</a:t>
            </a:r>
            <a:r>
              <a:rPr lang="lv-LV" sz="2800" b="0" dirty="0" smtClean="0">
                <a:effectLst/>
              </a:rPr>
              <a:t>)»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lv-LV" sz="2800" b="0" dirty="0" smtClean="0">
                <a:effectLst/>
              </a:rPr>
              <a:t>			</a:t>
            </a:r>
            <a:br>
              <a:rPr lang="lv-LV" sz="2800" b="0" dirty="0" smtClean="0">
                <a:effectLst/>
              </a:rPr>
            </a:br>
            <a:r>
              <a:rPr lang="lv-LV" sz="2800" b="0" dirty="0">
                <a:effectLst/>
              </a:rPr>
              <a:t>	</a:t>
            </a:r>
            <a:r>
              <a:rPr lang="lv-LV" sz="2800" b="0" dirty="0" smtClean="0">
                <a:effectLst/>
              </a:rPr>
              <a:t>	</a:t>
            </a:r>
            <a:r>
              <a:rPr lang="lv-LV" sz="2400" b="1" dirty="0" smtClean="0">
                <a:effectLst/>
              </a:rPr>
              <a:t>Uzdevumi pēc teksta izlasīšanas (2.)</a:t>
            </a:r>
            <a:br>
              <a:rPr lang="lv-LV" sz="2400" b="1" dirty="0" smtClean="0">
                <a:effectLst/>
              </a:rPr>
            </a:b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2400" b="0" dirty="0" smtClean="0">
                <a:effectLst/>
              </a:rPr>
              <a:t>Strādājot individuāli, noformulējiet </a:t>
            </a:r>
            <a:r>
              <a:rPr lang="lv-LV" sz="2400" b="0" dirty="0">
                <a:effectLst/>
              </a:rPr>
              <a:t>un brīvā formā </a:t>
            </a:r>
            <a:r>
              <a:rPr lang="lv-LV" sz="2400" b="0" dirty="0" smtClean="0">
                <a:effectLst/>
              </a:rPr>
              <a:t>pierakstiet īsu savas pieredzes stāstu </a:t>
            </a:r>
            <a:r>
              <a:rPr lang="lv-LV" sz="2400" b="0" dirty="0">
                <a:effectLst/>
              </a:rPr>
              <a:t>– kā dažādos dzīves </a:t>
            </a:r>
            <a:r>
              <a:rPr lang="lv-LV" sz="2400" b="0" dirty="0" smtClean="0">
                <a:effectLst/>
              </a:rPr>
              <a:t>posmos ir realizēta </a:t>
            </a:r>
            <a:r>
              <a:rPr lang="lv-LV" sz="2400" b="0" dirty="0" err="1" smtClean="0">
                <a:effectLst/>
              </a:rPr>
              <a:t>metakognīcija</a:t>
            </a:r>
            <a:r>
              <a:rPr lang="lv-LV" sz="2400" b="0" dirty="0" smtClean="0">
                <a:effectLst/>
              </a:rPr>
              <a:t>!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endParaRPr lang="lv-LV" sz="2400" b="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lvl="2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«Kompetenču izglītība </a:t>
            </a:r>
            <a:r>
              <a:rPr lang="lv-LV" sz="2800" dirty="0" smtClean="0">
                <a:latin typeface="+mj-lt"/>
              </a:rPr>
              <a:t>– </a:t>
            </a:r>
            <a:r>
              <a:rPr lang="lv-LV" sz="2800" i="1" dirty="0" smtClean="0">
                <a:latin typeface="+mj-lt"/>
              </a:rPr>
              <a:t>pankūkas </a:t>
            </a:r>
            <a:r>
              <a:rPr lang="lv-LV" sz="2800" i="1" dirty="0">
                <a:latin typeface="+mj-lt"/>
              </a:rPr>
              <a:t>divas </a:t>
            </a:r>
            <a:r>
              <a:rPr lang="lv-LV" sz="2800" i="1" dirty="0" smtClean="0">
                <a:latin typeface="+mj-lt"/>
              </a:rPr>
              <a:t>puses</a:t>
            </a:r>
            <a:r>
              <a:rPr lang="lv-LV" sz="2800" dirty="0" smtClean="0">
                <a:latin typeface="+mj-lt"/>
              </a:rPr>
              <a:t>. </a:t>
            </a:r>
            <a:r>
              <a:rPr lang="lv-LV" sz="2800" dirty="0">
                <a:latin typeface="+mj-lt"/>
              </a:rPr>
              <a:t>Domāšana par domāšanu (</a:t>
            </a:r>
            <a:r>
              <a:rPr lang="lv-LV" sz="2800" dirty="0" err="1">
                <a:latin typeface="+mj-lt"/>
              </a:rPr>
              <a:t>metakognīcija</a:t>
            </a:r>
            <a:r>
              <a:rPr lang="lv-LV" sz="2800" dirty="0" smtClean="0">
                <a:latin typeface="+mj-lt"/>
              </a:rPr>
              <a:t>)»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lv-LV" sz="2400" dirty="0"/>
              <a:t>		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Strādājot pāros, sniedziet atbildes uz jautājumiem:</a:t>
            </a:r>
            <a:br>
              <a:rPr lang="lv-LV" sz="2400" dirty="0" smtClean="0"/>
            </a:br>
            <a:r>
              <a:rPr lang="lv-LV" sz="2400" dirty="0" smtClean="0"/>
              <a:t>	* Vai </a:t>
            </a:r>
            <a:r>
              <a:rPr lang="lv-LV" sz="2400" dirty="0"/>
              <a:t>un kādēļ </a:t>
            </a:r>
            <a:r>
              <a:rPr lang="lv-LV" sz="2400" dirty="0" err="1"/>
              <a:t>metakognīcija</a:t>
            </a:r>
            <a:r>
              <a:rPr lang="lv-LV" sz="2400" dirty="0"/>
              <a:t> ir būtisks personības </a:t>
            </a:r>
            <a:r>
              <a:rPr lang="lv-LV" sz="2400" dirty="0" err="1"/>
              <a:t>pašpilnveides</a:t>
            </a:r>
            <a:r>
              <a:rPr lang="lv-LV" sz="2400" dirty="0"/>
              <a:t> instruments?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jūs patlaban realizējat </a:t>
            </a:r>
            <a:r>
              <a:rPr lang="lv-LV" sz="2400" dirty="0" err="1"/>
              <a:t>metakognīciju</a:t>
            </a:r>
            <a:r>
              <a:rPr lang="lv-LV" sz="2400" dirty="0"/>
              <a:t>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 err="1"/>
              <a:t>metakognīcija</a:t>
            </a:r>
            <a:r>
              <a:rPr lang="lv-LV" sz="2400" dirty="0"/>
              <a:t> palīdz pastāvēt </a:t>
            </a:r>
            <a:r>
              <a:rPr lang="lv-LV" sz="2400" dirty="0" smtClean="0"/>
              <a:t>mainīgajā </a:t>
            </a:r>
            <a:r>
              <a:rPr lang="lv-LV" sz="2400" dirty="0"/>
              <a:t>pasaulē?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jūs </a:t>
            </a:r>
            <a:r>
              <a:rPr lang="lv-LV" sz="2400" dirty="0" err="1"/>
              <a:t>metakognīciju</a:t>
            </a:r>
            <a:r>
              <a:rPr lang="lv-LV" sz="2400" dirty="0"/>
              <a:t> izmantojat/izmantosiet mācīšanās un mācīšanas procesā?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3600" dirty="0">
                <a:effectLst/>
              </a:rPr>
              <a:t/>
            </a:r>
            <a:br>
              <a:rPr lang="lv-LV" sz="3600" dirty="0">
                <a:effectLst/>
              </a:rPr>
            </a:br>
            <a:r>
              <a:rPr lang="lv-LV" sz="4000" dirty="0">
                <a:effectLst/>
              </a:rPr>
              <a:t/>
            </a:r>
            <a:br>
              <a:rPr lang="lv-LV" sz="4000" dirty="0">
                <a:effectLst/>
              </a:rPr>
            </a:br>
            <a:endParaRPr lang="lv-LV" sz="40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Cik bieži jūs izvērtējat </a:t>
            </a:r>
            <a:r>
              <a:rPr lang="lv-LV" sz="2800" dirty="0" smtClean="0"/>
              <a:t>situāciju un </a:t>
            </a:r>
            <a:r>
              <a:rPr lang="lv-LV" sz="2800" dirty="0"/>
              <a:t>definējat, kas jūsos ir mainījies?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Ko dod refleksija par noteiktu laikposmu un kādēļ tieši </a:t>
            </a:r>
            <a:r>
              <a:rPr lang="lv-LV" sz="2800" dirty="0" smtClean="0"/>
              <a:t>gadumija </a:t>
            </a:r>
            <a:r>
              <a:rPr lang="lv-LV" sz="2800" dirty="0"/>
              <a:t>tradicionāli ir secinājumu izdarīšanas laiks?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Kompetenču pieeja: caurviju prasmes un personības </a:t>
            </a:r>
            <a:r>
              <a:rPr lang="lv-LV" b="1" dirty="0" err="1"/>
              <a:t>pašorganizācija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Ar </a:t>
            </a:r>
            <a:r>
              <a:rPr lang="lv-LV" sz="2800" dirty="0"/>
              <a:t>kādām kategorijām jums saistās mūsdienu kultūra?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jūs šīs kategorijas izkārtotu pēc nozīmes? Kāpēc? </a:t>
            </a:r>
            <a:r>
              <a:rPr lang="lv-LV" sz="2800" i="1" dirty="0"/>
              <a:t> </a:t>
            </a:r>
            <a:endParaRPr lang="en-US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37500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1138</TotalTime>
  <Words>423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Kompetenču pieeja: caurviju prasmes un personības pašorganizācija</vt:lpstr>
      <vt:lpstr>Saturs</vt:lpstr>
      <vt:lpstr>Jautājumi diskusijai</vt:lpstr>
      <vt:lpstr>Jautājumi diskusijai</vt:lpstr>
      <vt:lpstr>Teksts: «Kompetenču izglītība – pankūkas divas puses. Domāšana par domāšanu (metakognīcija)»    Uzdevumi pēc teksta izlasīšanas (1.)  Strādājot individuāli:  * izmantojot Portfolio 20. lpp. esošo darba lapu, skaidrojiet izcelto vārdu nozīmi;  * izvērtējiet, vai pasvītrotie vārdi ir iekļaujami jūsu aktīvajā leksikā;  * izveidojiet savu metakognīcijas definīciju!   </vt:lpstr>
      <vt:lpstr> Teksts: «Kompetenču izglītība – pankūkas divas puses. Domāšana par domāšanu (metakognīcija)»       Uzdevumi pēc teksta izlasīšanas (2.)  Strādājot individuāli, noformulējiet un brīvā formā pierakstiet īsu savas pieredzes stāstu – kā dažādos dzīves posmos ir realizēta metakognīcija! </vt:lpstr>
      <vt:lpstr>Teksts: «Kompetenču izglītība – pankūkas divas puses. Domāšana par domāšanu (metakognīcija)»     Uzdevumi pēc teksta izlasīšanas (3.)  Strādājot pāros, sniedziet atbildes uz jautājumiem:  * Vai un kādēļ metakognīcija ir būtisks personības pašpilnveides instruments?  * Kā jūs patlaban realizējat metakognīciju?  * Kā metakognīcija palīdz pastāvēt mainīgajā pasaulē?  * Kā jūs metakognīciju izmantojat/izmantosiet mācīšanās un mācīšanas procesā?   </vt:lpstr>
      <vt:lpstr>Jautājumi diskusijai</vt:lpstr>
      <vt:lpstr>Jautājumi diskusijai</vt:lpstr>
      <vt:lpstr>Videoieraksts: «Kultūršoks. 2017. gads kultūrā – cīņu un pārmaiņu gads»   Uzdevumi pēc videoieraksta noskatīšanās (1.)   Kādas valodas klišejas un stereotipi ir iekļauti vēstījumā un ar kādu mērķi tas tiek darīts?   </vt:lpstr>
      <vt:lpstr>Videoieraksts: «Kultūršoks. 2017. gads kultūrā – cīņu un pārmaiņu gads»  Uzdevumi pēc videoieraksta noskatīšanās (2.)   Strādājot individuāli, noformulējiet atbildes uz jautājumiem:  * Kāpēc šī raidījuma nosaukums tagad rada smaidu?  * Kas jūsos mainījies 2020. gadā, pārdzīvojot  Covid-19 krīzi un attālinātās mācības?   </vt:lpstr>
      <vt:lpstr> Īpašības vārdu noteiktās un nenoteiktās galotnes lietojums </vt:lpstr>
      <vt:lpstr>Īpašības vārdu noteiktās un nenoteiktās galotnes lietojums </vt:lpstr>
      <vt:lpstr>Teksts: «Kompetenču izglītība – pankūkas divas puses. Domāšana par domāšanu (metakognīcija)» https://kompetences.blogspot.com/2017/10/domasana-par-domasanu-metakognicija.html  Videoieraksts: LTV.LV raidījums «Kultūršoks. 2017. gads kultūrā – cīņu un pārmaiņu gads» https://ltv.lsm.lv/lv/raksts/29.12.2017-kultursoks-2017.-gads-kultura--cinu-un-parmainu-gads.id114347/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190</cp:revision>
  <cp:lastPrinted>2020-10-16T09:41:19Z</cp:lastPrinted>
  <dcterms:created xsi:type="dcterms:W3CDTF">2006-08-16T00:00:00Z</dcterms:created>
  <dcterms:modified xsi:type="dcterms:W3CDTF">2020-11-19T11:04:44Z</dcterms:modified>
</cp:coreProperties>
</file>