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98" r:id="rId4"/>
    <p:sldId id="259" r:id="rId5"/>
    <p:sldId id="299" r:id="rId6"/>
    <p:sldId id="277" r:id="rId7"/>
    <p:sldId id="300" r:id="rId8"/>
    <p:sldId id="304" r:id="rId9"/>
    <p:sldId id="301" r:id="rId10"/>
    <p:sldId id="305" r:id="rId11"/>
    <p:sldId id="286" r:id="rId12"/>
    <p:sldId id="302" r:id="rId13"/>
    <p:sldId id="303" r:id="rId14"/>
    <p:sldId id="297" r:id="rId15"/>
    <p:sldId id="285" r:id="rId16"/>
    <p:sldId id="274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3" autoAdjust="0"/>
  </p:normalViewPr>
  <p:slideViewPr>
    <p:cSldViewPr>
      <p:cViewPr varScale="1">
        <p:scale>
          <a:sx n="53" d="100"/>
          <a:sy n="53" d="100"/>
        </p:scale>
        <p:origin x="122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D5CA-EF09-402F-A1CF-0BFF43400761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7F12-E108-4879-B731-B4F0C3D084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62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TPP2CmduU" TargetMode="External"/><Relationship Id="rId2" Type="http://schemas.openxmlformats.org/officeDocument/2006/relationships/hyperlink" Target="http://www.satori.lv/article/satori-diskusija-kompetencu-pieeja-jaunas-iespejas-atbildiba-un-izaicinajumi%20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aciunmacies.valoda.lv/" TargetMode="External"/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e-lv.lv/lv" TargetMode="External"/><Relationship Id="rId5" Type="http://schemas.openxmlformats.org/officeDocument/2006/relationships/hyperlink" Target="https://www.facebook.com/latviesuvalodasagentura?ref=aymt_homepage_panel" TargetMode="External"/><Relationship Id="rId4" Type="http://schemas.openxmlformats.org/officeDocument/2006/relationships/hyperlink" Target="https://twitter.com/LVA_DIASPO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65390" y="5562600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97" y="2188"/>
              <a:ext cx="5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26" y="2383"/>
              <a:ext cx="151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457200" y="2581882"/>
            <a:ext cx="78486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000" dirty="0">
                <a:effectLst/>
              </a:rPr>
              <a:t>Kompetenču pieeja: </a:t>
            </a:r>
            <a:r>
              <a:rPr lang="lv-LV" sz="4000" dirty="0" smtClean="0">
                <a:effectLst/>
              </a:rPr>
              <a:t>dziļā </a:t>
            </a:r>
            <a:r>
              <a:rPr lang="lv-LV" sz="4000" dirty="0">
                <a:effectLst/>
              </a:rPr>
              <a:t>mācīšanās un atbildība par sasniedzamo rezultātu</a:t>
            </a:r>
            <a:endParaRPr lang="lv-LV" sz="4000" dirty="0"/>
          </a:p>
        </p:txBody>
      </p:sp>
      <p:sp>
        <p:nvSpPr>
          <p:cNvPr id="10" name="Rectangle 9"/>
          <p:cNvSpPr/>
          <p:nvPr/>
        </p:nvSpPr>
        <p:spPr>
          <a:xfrm>
            <a:off x="4405420" y="4463193"/>
            <a:ext cx="4238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sagatavojusi Inga Sokolova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 descr="O:\LVA logo\40_horizontala_vienkarss_LV\vienkarss_pilnkrasu_rgb_h_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15" y="0"/>
            <a:ext cx="4590924" cy="19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56941" y="6353218"/>
            <a:ext cx="80346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/>
              <a:t>Pedagogu latviešu valodas prasmju nostiprināšanai C1 līmenī</a:t>
            </a: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Vai </a:t>
            </a:r>
            <a:r>
              <a:rPr lang="lv-LV" sz="2800" dirty="0"/>
              <a:t>skolotāji ir gatavi pārmaiņām?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Vai skolotāji ir gatavi deleģēt skolēniem atbildību par viņu mācību sasniegumiem?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73619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567919"/>
            <a:ext cx="7327751" cy="641882"/>
          </a:xfrm>
        </p:spPr>
        <p:txBody>
          <a:bodyPr/>
          <a:lstStyle/>
          <a:p>
            <a:pPr marL="457200" lvl="1" algn="l"/>
            <a:r>
              <a:rPr lang="lv-LV" sz="2800" u="sng" dirty="0" smtClean="0">
                <a:latin typeface="+mj-lt"/>
              </a:rPr>
              <a:t>Videoieraksts</a:t>
            </a:r>
            <a:r>
              <a:rPr lang="lv-LV" sz="2800" dirty="0" smtClean="0">
                <a:latin typeface="+mj-lt"/>
              </a:rPr>
              <a:t>: «Domāt. Darīt. Zināt.»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400" b="1" dirty="0" smtClean="0"/>
              <a:t>Uzdevumi </a:t>
            </a:r>
            <a:r>
              <a:rPr lang="lv-LV" sz="2400" b="1" dirty="0"/>
              <a:t>pēc videoieraksta noskatīšanās </a:t>
            </a:r>
            <a:r>
              <a:rPr lang="lv-LV" sz="2400" b="1" dirty="0" smtClean="0"/>
              <a:t>(1.)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 smtClean="0"/>
              <a:t/>
            </a:r>
            <a:br>
              <a:rPr lang="lv-LV" sz="2400" b="1" dirty="0" smtClean="0"/>
            </a:br>
            <a:r>
              <a:rPr lang="lv-LV" sz="2400" dirty="0" smtClean="0"/>
              <a:t>* Strādājot individuāli, 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p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ierakstiet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4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saliktā sakārtotā teikumā</a:t>
            </a:r>
            <a: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idejas, kas ir aktuālas skolotāja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darbā!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>* Strādājot individuāli, </a:t>
            </a:r>
            <a:r>
              <a:rPr lang="lv-LV" sz="2400" dirty="0">
                <a:cs typeface="Times New Roman" panose="02020603050405020304" pitchFamily="18" charset="0"/>
              </a:rPr>
              <a:t>p</a:t>
            </a:r>
            <a:r>
              <a:rPr lang="lv-LV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ierakstiet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4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izmantojot vienkāršus teikumus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izteikumu/viedokli, kuram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jūs vēlētos oponēt!</a:t>
            </a: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567919"/>
            <a:ext cx="7327751" cy="641882"/>
          </a:xfrm>
        </p:spPr>
        <p:txBody>
          <a:bodyPr/>
          <a:lstStyle/>
          <a:p>
            <a:pPr marL="182880" indent="0">
              <a:buNone/>
            </a:pPr>
            <a:r>
              <a:rPr lang="lv-LV" sz="2800" b="0" u="sng" dirty="0" smtClean="0"/>
              <a:t>Videoieraksts</a:t>
            </a:r>
            <a:r>
              <a:rPr lang="lv-LV" sz="2800" b="0" dirty="0"/>
              <a:t>: </a:t>
            </a:r>
            <a:r>
              <a:rPr lang="lv-LV" sz="2800" dirty="0" smtClean="0"/>
              <a:t>«</a:t>
            </a:r>
            <a:r>
              <a:rPr lang="lv-LV" sz="2800" b="0" dirty="0" smtClean="0"/>
              <a:t>Domāt</a:t>
            </a:r>
            <a:r>
              <a:rPr lang="lv-LV" sz="2800" b="0" dirty="0"/>
              <a:t>. Darīt. Zināt</a:t>
            </a:r>
            <a:r>
              <a:rPr lang="lv-LV" sz="2800" b="0" dirty="0" smtClean="0"/>
              <a:t>.</a:t>
            </a:r>
            <a:r>
              <a:rPr lang="lv-LV" sz="2800" dirty="0" smtClean="0"/>
              <a:t>»</a:t>
            </a:r>
            <a:r>
              <a:rPr lang="en-GB" sz="2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b="0" dirty="0"/>
              <a:t/>
            </a:r>
            <a:br>
              <a:rPr lang="lv-LV" sz="2800" b="0" dirty="0"/>
            </a:br>
            <a:r>
              <a:rPr lang="lv-LV" sz="2400" dirty="0" smtClean="0">
                <a:effectLst/>
              </a:rPr>
              <a:t>Uzdevumi </a:t>
            </a:r>
            <a:r>
              <a:rPr lang="lv-LV" sz="2400" dirty="0">
                <a:effectLst/>
              </a:rPr>
              <a:t>pēc videoieraksta noskatīšanās </a:t>
            </a:r>
            <a:r>
              <a:rPr lang="lv-LV" sz="2400" dirty="0" smtClean="0">
                <a:effectLst/>
              </a:rPr>
              <a:t>(2.)</a:t>
            </a: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0" dirty="0" smtClean="0"/>
              <a:t>Strādājot pāros, definējiet:</a:t>
            </a:r>
            <a:br>
              <a:rPr lang="lv-LV" sz="2400" b="0" dirty="0" smtClean="0"/>
            </a:br>
            <a:r>
              <a:rPr lang="lv-LV" sz="2400" b="0" dirty="0"/>
              <a:t>	</a:t>
            </a:r>
            <a:r>
              <a:rPr lang="lv-LV" sz="2400" b="0" dirty="0" smtClean="0"/>
              <a:t>* j</a:t>
            </a:r>
            <a:r>
              <a:rPr lang="lv-LV" sz="2400" b="0" dirty="0" smtClean="0">
                <a:effectLst/>
              </a:rPr>
              <a:t>aunā </a:t>
            </a:r>
            <a:r>
              <a:rPr lang="lv-LV" sz="2400" b="0" dirty="0">
                <a:effectLst/>
              </a:rPr>
              <a:t>izglītības satura </a:t>
            </a:r>
            <a:r>
              <a:rPr lang="lv-LV" sz="2400" b="0" dirty="0" smtClean="0">
                <a:effectLst/>
              </a:rPr>
              <a:t>priekšrocības;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* jaunā </a:t>
            </a:r>
            <a:r>
              <a:rPr lang="lv-LV" sz="2400" b="0" dirty="0">
                <a:effectLst/>
              </a:rPr>
              <a:t>izglītības satura kontekstā neskaidros </a:t>
            </a:r>
            <a:r>
              <a:rPr lang="lv-LV" sz="2400" b="0" dirty="0" smtClean="0">
                <a:effectLst/>
              </a:rPr>
              <a:t>jautājumus!</a:t>
            </a:r>
            <a:br>
              <a:rPr lang="lv-LV" sz="2400" b="0" dirty="0" smtClean="0">
                <a:effectLst/>
              </a:rPr>
            </a:br>
            <a:r>
              <a:rPr lang="lv-LV" sz="2400" b="0" dirty="0">
                <a:effectLst/>
              </a:rPr>
              <a:t/>
            </a:r>
            <a:br>
              <a:rPr lang="lv-LV" sz="2400" b="0" dirty="0">
                <a:effectLst/>
              </a:rPr>
            </a:br>
            <a:r>
              <a:rPr lang="lv-LV" sz="2400" b="0" dirty="0" smtClean="0">
                <a:effectLst/>
              </a:rPr>
              <a:t>Pastāstiet par veikto darbu!</a:t>
            </a:r>
            <a:br>
              <a:rPr lang="lv-LV" sz="2400" b="0" dirty="0" smtClean="0">
                <a:effectLst/>
              </a:rPr>
            </a:br>
            <a:r>
              <a:rPr lang="lv-LV" sz="2400" b="0" dirty="0" smtClean="0">
                <a:effectLst/>
              </a:rPr>
              <a:t/>
            </a:r>
            <a:br>
              <a:rPr lang="lv-LV" sz="2400" b="0" dirty="0" smtClean="0">
                <a:effectLst/>
              </a:rPr>
            </a:br>
            <a:r>
              <a:rPr lang="lv-LV" sz="2400" b="0" dirty="0" smtClean="0">
                <a:effectLst/>
              </a:rPr>
              <a:t>Mēģiniet rast atbildes uz neskaidrajiem jautājumiem!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>
                <a:effectLst/>
              </a:rPr>
              <a:t/>
            </a:r>
            <a:br>
              <a:rPr lang="lv-LV" sz="2400" b="0" dirty="0">
                <a:effectLst/>
              </a:rPr>
            </a:br>
            <a:endParaRPr lang="lv-LV" sz="2400" b="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25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327751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/>
            </a:r>
            <a:br>
              <a:rPr lang="lv-LV" sz="4400" dirty="0" smtClean="0"/>
            </a:br>
            <a:r>
              <a:rPr lang="lv-LV" sz="4400" dirty="0" smtClean="0"/>
              <a:t>Frazeoloģismu lietojums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8D4F5-73B9-429C-83D0-E17CE5636CFE}"/>
              </a:ext>
            </a:extLst>
          </p:cNvPr>
          <p:cNvSpPr txBox="1"/>
          <p:nvPr/>
        </p:nvSpPr>
        <p:spPr>
          <a:xfrm>
            <a:off x="1066800" y="3276600"/>
            <a:ext cx="65118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 smtClean="0"/>
              <a:t>Individuāls darbs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7B0C94-914A-4672-9C4B-FBB8C7DB2078}"/>
              </a:ext>
            </a:extLst>
          </p:cNvPr>
          <p:cNvSpPr txBox="1"/>
          <p:nvPr/>
        </p:nvSpPr>
        <p:spPr>
          <a:xfrm>
            <a:off x="693821" y="4076819"/>
            <a:ext cx="6468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Izmantojot </a:t>
            </a:r>
            <a:r>
              <a:rPr lang="lv-LV" sz="2400" dirty="0" err="1" smtClean="0"/>
              <a:t>Portfolio</a:t>
            </a:r>
            <a:r>
              <a:rPr lang="lv-LV" sz="2400" dirty="0" smtClean="0"/>
              <a:t> 19. lpp. esošo darba lapu, noformulējiet jautājumus par jauno mācību saturu!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86200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327751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/>
            </a:r>
            <a:br>
              <a:rPr lang="lv-LV" sz="4400" dirty="0" smtClean="0"/>
            </a:br>
            <a:r>
              <a:rPr lang="lv-LV" sz="4400" dirty="0" smtClean="0"/>
              <a:t>Frazeoloģismu lietojums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8D4F5-73B9-429C-83D0-E17CE5636CFE}"/>
              </a:ext>
            </a:extLst>
          </p:cNvPr>
          <p:cNvSpPr txBox="1"/>
          <p:nvPr/>
        </p:nvSpPr>
        <p:spPr>
          <a:xfrm>
            <a:off x="842210" y="2971681"/>
            <a:ext cx="65880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7B0C94-914A-4672-9C4B-FBB8C7DB2078}"/>
              </a:ext>
            </a:extLst>
          </p:cNvPr>
          <p:cNvSpPr txBox="1"/>
          <p:nvPr/>
        </p:nvSpPr>
        <p:spPr>
          <a:xfrm>
            <a:off x="0" y="3581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	Strādājot grupā:</a:t>
            </a:r>
            <a:endParaRPr lang="lv-LV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uzdodiet viens otram noformulētos jautājumus;</a:t>
            </a:r>
            <a:endParaRPr lang="lv-LV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kopā noformulējiet uz tiem atbildes (izmantojot frazeoloģismus);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prezentējiet grupas darbu!</a:t>
            </a:r>
            <a:endParaRPr lang="lv-LV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2E7E34-A7C8-4952-996E-9008D7BDA0D3}"/>
              </a:ext>
            </a:extLst>
          </p:cNvPr>
          <p:cNvSpPr txBox="1"/>
          <p:nvPr/>
        </p:nvSpPr>
        <p:spPr>
          <a:xfrm>
            <a:off x="5867400" y="5486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Pastāstiet par saviem </a:t>
            </a:r>
            <a:r>
              <a:rPr lang="lv-LV" sz="2400" b="1" dirty="0" smtClean="0"/>
              <a:t>ieguvumiem! </a:t>
            </a:r>
            <a:r>
              <a:rPr lang="lv-LV" sz="2400" b="1" dirty="0">
                <a:sym typeface="Wingdings" panose="05000000000000000000" pitchFamily="2" charset="2"/>
              </a:rPr>
              <a:t>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409572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504711" y="129913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327751" cy="27431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1600" dirty="0" smtClean="0">
                <a:effectLst/>
              </a:rPr>
              <a:t>Teksts: «</a:t>
            </a:r>
            <a:r>
              <a:rPr lang="lv-LV" sz="1600" dirty="0" err="1" smtClean="0">
                <a:effectLst/>
              </a:rPr>
              <a:t>Satori</a:t>
            </a:r>
            <a:r>
              <a:rPr lang="lv-LV" sz="1600" dirty="0" smtClean="0"/>
              <a:t>»</a:t>
            </a:r>
            <a:r>
              <a:rPr lang="lv-LV" sz="1600" dirty="0" smtClean="0">
                <a:effectLst/>
              </a:rPr>
              <a:t> diskusija «Kompetenču </a:t>
            </a:r>
            <a:r>
              <a:rPr lang="lv-LV" sz="1600" dirty="0">
                <a:effectLst/>
              </a:rPr>
              <a:t>pieeja – jaunas iespējas, atbildība un </a:t>
            </a:r>
            <a:r>
              <a:rPr lang="lv-LV" sz="1600" dirty="0" smtClean="0">
                <a:effectLst/>
              </a:rPr>
              <a:t>izaicinājumi»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lv-LV" sz="1600" i="1" u="sng" dirty="0">
                <a:effectLst/>
                <a:hlinkClick r:id="rId2"/>
              </a:rPr>
              <a:t>http://www.satori.lv/article/satori-diskusija-kompetencu-pieeja-jaunas-iespejas-atbildiba-un-izaicinajumi /</a:t>
            </a:r>
            <a:r>
              <a:rPr lang="lv-LV" sz="1600" dirty="0">
                <a:effectLst/>
              </a:rPr>
              <a:t> </a:t>
            </a:r>
            <a: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/>
              <a:t>Videoieraksts: </a:t>
            </a:r>
            <a:r>
              <a:rPr lang="lv-LV" sz="1600" dirty="0" smtClean="0">
                <a:effectLst/>
              </a:rPr>
              <a:t>«</a:t>
            </a:r>
            <a:r>
              <a:rPr lang="lv-LV" sz="1600" dirty="0" smtClean="0"/>
              <a:t>Domāt</a:t>
            </a:r>
            <a:r>
              <a:rPr lang="lv-LV" sz="1600" dirty="0"/>
              <a:t>. Darīt. Zināt</a:t>
            </a:r>
            <a:r>
              <a:rPr lang="lv-LV" sz="1600" dirty="0" smtClean="0"/>
              <a:t>.</a:t>
            </a:r>
            <a:r>
              <a:rPr lang="lv-LV" sz="1600" dirty="0" smtClean="0">
                <a:effectLst/>
              </a:rPr>
              <a:t>»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u="sng" dirty="0">
                <a:effectLst/>
                <a:hlinkClick r:id="rId3"/>
              </a:rPr>
              <a:t>https://</a:t>
            </a:r>
            <a:r>
              <a:rPr lang="lv-LV" sz="1600" u="sng" dirty="0" smtClean="0">
                <a:effectLst/>
                <a:hlinkClick r:id="rId3"/>
              </a:rPr>
              <a:t>www.youtube.com/watch?v=PDTPP2CmduU</a:t>
            </a: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r>
              <a:rPr lang="lv-LV" sz="1600" dirty="0" smtClean="0">
                <a:effectLst/>
              </a:rPr>
              <a:t>Strādājot ar frazeoloģismiem, </a:t>
            </a:r>
            <a:r>
              <a:rPr lang="lv-LV" sz="1600" dirty="0">
                <a:effectLst/>
              </a:rPr>
              <a:t>tiek izmantota </a:t>
            </a:r>
            <a:r>
              <a:rPr lang="lv-LV" sz="1600" dirty="0" err="1" smtClean="0">
                <a:effectLst/>
              </a:rPr>
              <a:t>Portfolio</a:t>
            </a:r>
            <a:r>
              <a:rPr lang="lv-LV" sz="1600" dirty="0" smtClean="0">
                <a:effectLst/>
              </a:rPr>
              <a:t> </a:t>
            </a:r>
            <a:r>
              <a:rPr lang="lv-LV" sz="1600" dirty="0">
                <a:effectLst/>
              </a:rPr>
              <a:t>19. </a:t>
            </a:r>
            <a:r>
              <a:rPr lang="lv-LV" sz="1600" dirty="0" smtClean="0">
                <a:effectLst/>
              </a:rPr>
              <a:t>lpp. esošā darba lapa</a:t>
            </a:r>
            <a:r>
              <a:rPr lang="lv-LV" sz="1600" dirty="0">
                <a:effectLst/>
              </a:rPr>
              <a:t/>
            </a:r>
            <a:br>
              <a:rPr lang="lv-LV" sz="1600" dirty="0">
                <a:effectLst/>
              </a:rPr>
            </a:br>
            <a:endParaRPr lang="lv-LV" sz="1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241D17-1455-4BBB-8FA8-437848B05B4D}"/>
              </a:ext>
            </a:extLst>
          </p:cNvPr>
          <p:cNvSpPr txBox="1"/>
          <p:nvPr/>
        </p:nvSpPr>
        <p:spPr>
          <a:xfrm>
            <a:off x="1142999" y="1134518"/>
            <a:ext cx="7239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sz="2000" dirty="0" smtClean="0">
              <a:latin typeface="+mj-lt"/>
            </a:endParaRPr>
          </a:p>
          <a:p>
            <a:r>
              <a:rPr lang="lv-LV" sz="2400" dirty="0" smtClean="0">
                <a:latin typeface="+mj-lt"/>
              </a:rPr>
              <a:t>Izmantotās </a:t>
            </a:r>
            <a:r>
              <a:rPr lang="lv-LV" sz="2400" dirty="0">
                <a:latin typeface="+mj-lt"/>
              </a:rPr>
              <a:t>literatūras  un </a:t>
            </a:r>
            <a:r>
              <a:rPr lang="lv-LV" sz="2400" dirty="0" smtClean="0">
                <a:latin typeface="+mj-lt"/>
              </a:rPr>
              <a:t>videomateriālu </a:t>
            </a:r>
            <a:r>
              <a:rPr lang="lv-LV" sz="2400" dirty="0">
                <a:latin typeface="+mj-lt"/>
              </a:rPr>
              <a:t>saraksts</a:t>
            </a:r>
          </a:p>
        </p:txBody>
      </p:sp>
    </p:spTree>
    <p:extLst>
      <p:ext uri="{BB962C8B-B14F-4D97-AF65-F5344CB8AC3E}">
        <p14:creationId xmlns:p14="http://schemas.microsoft.com/office/powerpoint/2010/main" val="3685192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4114800"/>
            <a:ext cx="8299123" cy="211160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v-LV" altLang="lv-LV" sz="1600" dirty="0">
              <a:solidFill>
                <a:schemeClr val="tx1"/>
              </a:solidFill>
              <a:ea typeface="MS PGothic" pitchFamily="34" charset="-128"/>
              <a:hlinkClick r:id="rId2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www.valoda.lv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http://maciunmacies.valoda.lv/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https://twitter.com/LVA_DIASPORA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https://www.facebook.com/latviesuvalodasagentura?ref=aymt_homepage_panel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http://www.ee-lv.lv/lv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8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029200" y="304800"/>
            <a:ext cx="36907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Saturs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114E4A-3422-42C3-8850-BAC370EF0790}"/>
              </a:ext>
            </a:extLst>
          </p:cNvPr>
          <p:cNvSpPr txBox="1"/>
          <p:nvPr/>
        </p:nvSpPr>
        <p:spPr>
          <a:xfrm>
            <a:off x="693821" y="2590800"/>
            <a:ext cx="78405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lv-LV" sz="2400" dirty="0" smtClean="0">
                <a:latin typeface="+mj-lt"/>
              </a:rPr>
              <a:t>Darbs </a:t>
            </a:r>
            <a:r>
              <a:rPr lang="lv-LV" sz="2400" dirty="0">
                <a:latin typeface="+mj-lt"/>
              </a:rPr>
              <a:t>ar tekstu: </a:t>
            </a:r>
            <a:r>
              <a:rPr lang="lv-LV" sz="2400" dirty="0" smtClean="0"/>
              <a:t>«</a:t>
            </a:r>
            <a:r>
              <a:rPr lang="lv-LV" sz="2400" dirty="0" err="1" smtClean="0">
                <a:latin typeface="+mj-lt"/>
              </a:rPr>
              <a:t>Satori</a:t>
            </a:r>
            <a:r>
              <a:rPr lang="lv-LV" sz="2400" dirty="0" smtClean="0"/>
              <a:t>»</a:t>
            </a:r>
            <a:r>
              <a:rPr lang="lv-LV" sz="2400" dirty="0" smtClean="0">
                <a:latin typeface="+mj-lt"/>
              </a:rPr>
              <a:t> diskusija «Kompetenču </a:t>
            </a:r>
            <a:r>
              <a:rPr lang="lv-LV" sz="2400" dirty="0">
                <a:latin typeface="+mj-lt"/>
              </a:rPr>
              <a:t>pieeja – jaunas iespējas, atbildība un </a:t>
            </a:r>
            <a:r>
              <a:rPr lang="lv-LV" sz="2400" dirty="0" smtClean="0">
                <a:latin typeface="+mj-lt"/>
              </a:rPr>
              <a:t>izaicinājumi»</a:t>
            </a:r>
            <a:endParaRPr lang="lv-LV" sz="2400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lv-LV" sz="2400" dirty="0" smtClean="0">
                <a:latin typeface="+mj-lt"/>
              </a:rPr>
              <a:t>Darbs </a:t>
            </a:r>
            <a:r>
              <a:rPr lang="lv-LV" sz="2400" dirty="0">
                <a:latin typeface="+mj-lt"/>
              </a:rPr>
              <a:t>ar </a:t>
            </a:r>
            <a:r>
              <a:rPr lang="lv-LV" sz="2400" dirty="0" smtClean="0">
                <a:latin typeface="+mj-lt"/>
              </a:rPr>
              <a:t>videomateriālu: </a:t>
            </a:r>
            <a:r>
              <a:rPr lang="lv-LV" sz="2400" dirty="0" smtClean="0"/>
              <a:t>«</a:t>
            </a:r>
            <a:r>
              <a:rPr lang="lv-LV" sz="2400" dirty="0" smtClean="0">
                <a:latin typeface="+mj-lt"/>
              </a:rPr>
              <a:t>Domāt</a:t>
            </a:r>
            <a:r>
              <a:rPr lang="lv-LV" sz="2400" dirty="0">
                <a:latin typeface="+mj-lt"/>
              </a:rPr>
              <a:t>. Darīt. </a:t>
            </a:r>
            <a:r>
              <a:rPr lang="lv-LV" sz="2400" dirty="0" smtClean="0">
                <a:latin typeface="+mj-lt"/>
              </a:rPr>
              <a:t>Zināt.</a:t>
            </a:r>
            <a:r>
              <a:rPr lang="lv-LV" sz="2400" dirty="0" smtClean="0"/>
              <a:t>»</a:t>
            </a:r>
            <a:endParaRPr lang="lv-LV" sz="2400" dirty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Teikuma struktūra, frazeoloģija, individualizēta izteikuma izveide</a:t>
            </a:r>
            <a:endParaRPr lang="lv-LV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47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567919"/>
            <a:ext cx="7696200" cy="946680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35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var definēt atbildības jēdzienu?</a:t>
            </a:r>
            <a:endParaRPr lang="lv-LV" sz="2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var īstenot </a:t>
            </a:r>
            <a:r>
              <a:rPr lang="lv-LV" sz="2800" dirty="0" err="1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pašvadītu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mācīšanos?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Kādēļ mūsdienu sabiedrībā ir nepieciešama </a:t>
            </a:r>
            <a:r>
              <a:rPr lang="lv-LV" sz="2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pašvadīta</a:t>
            </a:r>
            <a:r>
              <a:rPr lang="lv-LV" sz="2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mācīšanās?</a:t>
            </a:r>
            <a:endParaRPr lang="en-GB" sz="2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395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Kādos gadījumos personība labprāt uzņemas atbildību un ir gatava ar vislielāko atdevi strādāt, lai sasniegtu vēlamo rezultātu?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veidojas jūsu gaidas par noteikto situāciju? 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Cik lielā mērā jums ir svarīgi, lai gaidas un sasniedzamais rezultāts būtu pēc iespējas tuvināts?</a:t>
            </a:r>
            <a:endParaRPr lang="en-US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75927" y="31647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579589"/>
            <a:ext cx="8153400" cy="63021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j-lt"/>
              </a:rPr>
              <a:t>» diskusija «Kompetenču </a:t>
            </a:r>
            <a:r>
              <a:rPr lang="lv-LV" sz="2800" dirty="0">
                <a:latin typeface="+mj-lt"/>
              </a:rPr>
              <a:t>pieeja – jaunas iespējas, atbildība un </a:t>
            </a:r>
            <a:r>
              <a:rPr lang="lv-LV" sz="2800" dirty="0" smtClean="0">
                <a:latin typeface="+mj-lt"/>
              </a:rPr>
              <a:t>izaicinājumi»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lv-LV" sz="2400" dirty="0"/>
              <a:t>		</a:t>
            </a: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400" dirty="0"/>
              <a:t>	</a:t>
            </a:r>
            <a:r>
              <a:rPr lang="lv-LV" sz="2400" dirty="0" smtClean="0"/>
              <a:t>	</a:t>
            </a: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teksta </a:t>
            </a:r>
            <a:r>
              <a:rPr lang="lv-LV" sz="2400" b="1" dirty="0" smtClean="0">
                <a:effectLst/>
              </a:rPr>
              <a:t>izlasīšanas (1.)</a:t>
            </a:r>
            <a:r>
              <a:rPr lang="lv-LV" sz="2400" b="1" dirty="0">
                <a:effectLst/>
              </a:rPr>
              <a:t/>
            </a:r>
            <a:br>
              <a:rPr lang="lv-LV" sz="2400" b="1" dirty="0">
                <a:effectLst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* Strādājot individuāli, veidojiet diskusijā aktualizēto pedagoģisko terminu karti!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* Strādājot pāros, izvērtējiet, </a:t>
            </a:r>
            <a:r>
              <a:rPr lang="lv-LV" sz="2400" dirty="0"/>
              <a:t>kurus no terminiem </a:t>
            </a:r>
            <a:r>
              <a:rPr lang="lv-LV" sz="2400" dirty="0" smtClean="0"/>
              <a:t>lietojat, </a:t>
            </a:r>
            <a:r>
              <a:rPr lang="lv-LV" sz="2400" dirty="0"/>
              <a:t>lai izvērtētu savu </a:t>
            </a:r>
            <a:r>
              <a:rPr lang="lv-LV" sz="2400" dirty="0" smtClean="0"/>
              <a:t>pieredzi!</a:t>
            </a:r>
            <a:r>
              <a:rPr lang="en-US" dirty="0"/>
              <a:t/>
            </a:r>
            <a:br>
              <a:rPr lang="en-US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6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186530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j-lt"/>
              </a:rPr>
              <a:t>» diskusija «Kompetenču </a:t>
            </a:r>
            <a:r>
              <a:rPr lang="lv-LV" sz="2800" dirty="0">
                <a:latin typeface="+mj-lt"/>
              </a:rPr>
              <a:t>pieeja – jaunas iespējas, atbildība un </a:t>
            </a:r>
            <a:r>
              <a:rPr lang="lv-LV" sz="2800" dirty="0" smtClean="0">
                <a:latin typeface="+mj-lt"/>
              </a:rPr>
              <a:t>izaicinājumi»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(2.)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* Strādājot grupā, rodiet atbildes uz jautājumiem:</a:t>
            </a:r>
            <a:br>
              <a:rPr lang="lv-LV" sz="2400" dirty="0" smtClean="0">
                <a:effectLst/>
              </a:rPr>
            </a:br>
            <a:r>
              <a:rPr lang="lv-LV" sz="2400" dirty="0" smtClean="0">
                <a:effectLst/>
              </a:rPr>
              <a:t>	</a:t>
            </a:r>
            <a:r>
              <a:rPr lang="lv-LV" sz="2400" dirty="0" smtClean="0"/>
              <a:t>Kuru </a:t>
            </a:r>
            <a:r>
              <a:rPr lang="lv-LV" sz="2400" dirty="0"/>
              <a:t>no jautājumiem, kas izskan diskusijā, </a:t>
            </a:r>
            <a:r>
              <a:rPr lang="lv-LV" sz="2400" dirty="0" smtClean="0"/>
              <a:t>jūs būtu </a:t>
            </a:r>
            <a:r>
              <a:rPr lang="lv-LV" sz="2400" dirty="0"/>
              <a:t>uzdevuši?</a:t>
            </a:r>
            <a:br>
              <a:rPr lang="lv-LV" sz="2400" dirty="0"/>
            </a:br>
            <a:r>
              <a:rPr lang="lv-LV" sz="2400" dirty="0"/>
              <a:t>	</a:t>
            </a:r>
            <a:r>
              <a:rPr lang="lv-LV" sz="2400" dirty="0" smtClean="0"/>
              <a:t>Uz </a:t>
            </a:r>
            <a:r>
              <a:rPr lang="lv-LV" sz="2400" dirty="0"/>
              <a:t>kuru jautājumu sniegtā atbilde jūs pārliecināja/nepārliecināja? Kādēļ?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/>
              <a:t>	</a:t>
            </a:r>
            <a:r>
              <a:rPr lang="lv-LV" sz="2400" dirty="0" smtClean="0"/>
              <a:t>Par kādām </a:t>
            </a:r>
            <a:r>
              <a:rPr lang="lv-LV" sz="2400" dirty="0"/>
              <a:t>jums </a:t>
            </a:r>
            <a:r>
              <a:rPr lang="lv-LV" sz="2400" dirty="0" smtClean="0"/>
              <a:t>aktuālām </a:t>
            </a:r>
            <a:r>
              <a:rPr lang="lv-LV" sz="2400" dirty="0" err="1" smtClean="0"/>
              <a:t>problēmsituācijām</a:t>
            </a:r>
            <a:r>
              <a:rPr lang="lv-LV" sz="2400" dirty="0" smtClean="0"/>
              <a:t> </a:t>
            </a:r>
            <a:r>
              <a:rPr lang="lv-LV" sz="2400" dirty="0"/>
              <a:t>diskusijā netika </a:t>
            </a:r>
            <a:r>
              <a:rPr lang="lv-LV" sz="2400" dirty="0" smtClean="0"/>
              <a:t>runāts?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>
              <a:latin typeface="+mj-lt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924800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j-lt"/>
              </a:rPr>
              <a:t>» diskusija «Kompetenču </a:t>
            </a:r>
            <a:r>
              <a:rPr lang="lv-LV" sz="2800" dirty="0">
                <a:latin typeface="+mj-lt"/>
              </a:rPr>
              <a:t>pieeja – jaunas iespējas, atbildība un </a:t>
            </a:r>
            <a:r>
              <a:rPr lang="lv-LV" sz="2800" dirty="0" smtClean="0">
                <a:latin typeface="+mj-lt"/>
              </a:rPr>
              <a:t>izaicinājumi»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(3.)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>Strādājot grupā, rodiet atbildes uz jautājumiem:</a:t>
            </a:r>
            <a:br>
              <a:rPr lang="lv-LV" sz="2400" dirty="0"/>
            </a:br>
            <a:r>
              <a:rPr lang="lv-LV" sz="2400" dirty="0"/>
              <a:t>	</a:t>
            </a:r>
            <a:r>
              <a:rPr lang="lv-LV" sz="2400" dirty="0" smtClean="0"/>
              <a:t>* Kā </a:t>
            </a:r>
            <a:r>
              <a:rPr lang="lv-LV" sz="2400" dirty="0"/>
              <a:t>diskusijas tekstā iekļautās idejas realizē priekšstatu par mācību procesa organizāciju kompetenču pieejas kontekstā?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/>
              <a:t>skolēni aprakstīto situāciju kontekstā tiek iesaistīti mācību mērķu izvirzīšanā un sasniedzamā rezultāta plānošanā?</a:t>
            </a:r>
            <a:r>
              <a:rPr lang="en-US" sz="2400" dirty="0"/>
              <a:t/>
            </a:r>
            <a:br>
              <a:rPr lang="en-US" sz="2400" dirty="0"/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5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924800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j-lt"/>
              </a:rPr>
              <a:t>» diskusija «Kompetenču </a:t>
            </a:r>
            <a:r>
              <a:rPr lang="lv-LV" sz="2800" dirty="0">
                <a:latin typeface="+mj-lt"/>
              </a:rPr>
              <a:t>pieeja – jaunas iespējas, atbildība un </a:t>
            </a:r>
            <a:r>
              <a:rPr lang="lv-LV" sz="2800" dirty="0" smtClean="0">
                <a:latin typeface="+mj-lt"/>
              </a:rPr>
              <a:t>izaicinājumi»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(4.)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>Strādājot grupā, rodiet atbildes uz jautājumiem:</a:t>
            </a:r>
            <a:br>
              <a:rPr lang="lv-LV" sz="2400" dirty="0"/>
            </a:br>
            <a:r>
              <a:rPr lang="lv-LV" sz="2400" dirty="0" smtClean="0"/>
              <a:t>	* Kā </a:t>
            </a:r>
            <a:r>
              <a:rPr lang="lv-LV" sz="2400" dirty="0"/>
              <a:t>diskusijā skarto jautājumu kontekstā ir aktualizējama dziļā mācīšanās un domāšana par domāšanu?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Vai </a:t>
            </a:r>
            <a:r>
              <a:rPr lang="lv-LV" sz="2400" dirty="0"/>
              <a:t>diskusijā paustās idejas pārliecina par to, ka mācīšanās mērķu un sasniedzamā rezultāta korelācija nodrošina veiksmīgu mācību darbu</a:t>
            </a:r>
            <a:r>
              <a:rPr lang="lv-LV" sz="2400" dirty="0" smtClean="0"/>
              <a:t>?</a:t>
            </a:r>
            <a:br>
              <a:rPr lang="lv-LV" sz="2400" dirty="0" smtClean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				Prezentējiet grupas veikumu!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0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dziļā mācīšanās un atbildība par sasniedzamo rezultātu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Kādēļ tieši patlaban ir jāmaina izglītības sistēma?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Kas izglītības sistēmā ir neglābjami novecojis?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Vai skolēni un viņu vecāki ir gatavi pārmaiņām?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Vai skolēni ir gatavi pieņemt dziļo mācīšanos un atbildēt par sava darba rezultātiem?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225915356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1161</TotalTime>
  <Words>487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Unicode MS</vt:lpstr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</vt:lpstr>
      <vt:lpstr>Slipstream</vt:lpstr>
      <vt:lpstr>Kompetenču pieeja: dziļā mācīšanās un atbildība par sasniedzamo rezultātu</vt:lpstr>
      <vt:lpstr>Saturs</vt:lpstr>
      <vt:lpstr>Jautājumi diskusijai</vt:lpstr>
      <vt:lpstr>Jautājumi diskusijai</vt:lpstr>
      <vt:lpstr>Teksts: «Satori» diskusija «Kompetenču pieeja – jaunas iespējas, atbildība un izaicinājumi»      Uzdevumi pēc teksta izlasīšanas (1.)  * Strādājot individuāli, veidojiet diskusijā aktualizēto pedagoģisko terminu karti!  * Strādājot pāros, izvērtējiet, kurus no terminiem lietojat, lai izvērtētu savu pieredzi!   </vt:lpstr>
      <vt:lpstr>Teksts: «Satori» diskusija «Kompetenču pieeja – jaunas iespējas, atbildība un izaicinājumi»    Uzdevumi pēc teksta izlasīšanas (2.)  * Strādājot grupā, rodiet atbildes uz jautājumiem:  Kuru no jautājumiem, kas izskan diskusijā, jūs būtu uzdevuši?  Uz kuru jautājumu sniegtā atbilde jūs pārliecināja/nepārliecināja? Kādēļ?  Par kādām jums aktuālām problēmsituācijām diskusijā netika runāts? </vt:lpstr>
      <vt:lpstr>Teksts: «Satori» diskusija «Kompetenču pieeja – jaunas iespējas, atbildība un izaicinājumi»    Uzdevumi pēc teksta izlasīšanas (3.)  Strādājot grupā, rodiet atbildes uz jautājumiem:  * Kā diskusijas tekstā iekļautās idejas realizē priekšstatu par mācību procesa organizāciju kompetenču pieejas kontekstā?   * Kā skolēni aprakstīto situāciju kontekstā tiek iesaistīti mācību mērķu izvirzīšanā un sasniedzamā rezultāta plānošanā? </vt:lpstr>
      <vt:lpstr>Teksts: «Satori» diskusija «Kompetenču pieeja – jaunas iespējas, atbildība un izaicinājumi»    Uzdevumi pēc teksta izlasīšanas (4.)  Strādājot grupā, rodiet atbildes uz jautājumiem:  * Kā diskusijā skarto jautājumu kontekstā ir aktualizējama dziļā mācīšanās un domāšana par domāšanu?  * Vai diskusijā paustās idejas pārliecina par to, ka mācīšanās mērķu un sasniedzamā rezultāta korelācija nodrošina veiksmīgu mācību darbu?      Prezentējiet grupas veikumu!   </vt:lpstr>
      <vt:lpstr>Jautājumi diskusijai</vt:lpstr>
      <vt:lpstr>Jautājumi diskusijai</vt:lpstr>
      <vt:lpstr>Videoieraksts: «Domāt. Darīt. Zināt.»   Uzdevumi pēc videoieraksta noskatīšanās (1.)  * Strādājot individuāli, pierakstiet (saliktā sakārtotā teikumā) idejas, kas ir aktuālas skolotāja darbā! * Strādājot individuāli, pierakstiet (izmantojot vienkāršus teikumus) izteikumu/viedokli, kuram jūs vēlētos oponēt!  </vt:lpstr>
      <vt:lpstr>Videoieraksts: «Domāt. Darīt. Zināt.»  Uzdevumi pēc videoieraksta noskatīšanās (2.)  Strādājot pāros, definējiet:  * jaunā izglītības satura priekšrocības;  * jaunā izglītības satura kontekstā neskaidros jautājumus!  Pastāstiet par veikto darbu!  Mēģiniet rast atbildes uz neskaidrajiem jautājumiem!  </vt:lpstr>
      <vt:lpstr> Frazeoloģismu lietojums</vt:lpstr>
      <vt:lpstr> Frazeoloģismu lietojums</vt:lpstr>
      <vt:lpstr>Teksts: «Satori» diskusija «Kompetenču pieeja – jaunas iespējas, atbildība un izaicinājumi» http://www.satori.lv/article/satori-diskusija-kompetencu-pieeja-jaunas-iespejas-atbildiba-un-izaicinajumi /   Videoieraksts: «Domāt. Darīt. Zināt.» https://www.youtube.com/watch?v=PDTPP2CmduU  Strādājot ar frazeoloģismiem, tiek izmantota Portfolio 19. lpp. esošā darba lapa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Velga Licite</cp:lastModifiedBy>
  <cp:revision>192</cp:revision>
  <cp:lastPrinted>2020-10-16T09:41:19Z</cp:lastPrinted>
  <dcterms:created xsi:type="dcterms:W3CDTF">2006-08-16T00:00:00Z</dcterms:created>
  <dcterms:modified xsi:type="dcterms:W3CDTF">2020-11-19T11:06:29Z</dcterms:modified>
</cp:coreProperties>
</file>