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259" r:id="rId4"/>
    <p:sldId id="298" r:id="rId5"/>
    <p:sldId id="277" r:id="rId6"/>
    <p:sldId id="299" r:id="rId7"/>
    <p:sldId id="300" r:id="rId8"/>
    <p:sldId id="301" r:id="rId9"/>
    <p:sldId id="286" r:id="rId10"/>
    <p:sldId id="302" r:id="rId11"/>
    <p:sldId id="303" r:id="rId12"/>
    <p:sldId id="297" r:id="rId13"/>
    <p:sldId id="285" r:id="rId14"/>
    <p:sldId id="274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23" autoAdjust="0"/>
  </p:normalViewPr>
  <p:slideViewPr>
    <p:cSldViewPr>
      <p:cViewPr varScale="1">
        <p:scale>
          <a:sx n="53" d="100"/>
          <a:sy n="53" d="100"/>
        </p:scale>
        <p:origin x="1229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3D5CA-EF09-402F-A1CF-0BFF43400761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A7F12-E108-4879-B731-B4F0C3D084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662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D1A91-8990-4104-97EF-F8E765F48207}" type="datetimeFigureOut">
              <a:rPr lang="lv-LV" smtClean="0"/>
              <a:t>19.11.2020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63B3C-748F-40E7-B0A5-E8B0E583B12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935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98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tori.lv/article/socialo-tiklu-kultura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aciunmacies.valoda.lv/" TargetMode="External"/><Relationship Id="rId2" Type="http://schemas.openxmlformats.org/officeDocument/2006/relationships/hyperlink" Target="http://www.valoda.lv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e-lv.lv/lv" TargetMode="External"/><Relationship Id="rId5" Type="http://schemas.openxmlformats.org/officeDocument/2006/relationships/hyperlink" Target="https://www.facebook.com/latviesuvalodasagentura?ref=aymt_homepage_panel" TargetMode="External"/><Relationship Id="rId4" Type="http://schemas.openxmlformats.org/officeDocument/2006/relationships/hyperlink" Target="https://twitter.com/LVA_DIASPOR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65390" y="5562600"/>
            <a:ext cx="8839200" cy="3805239"/>
            <a:chOff x="96" y="1875"/>
            <a:chExt cx="5568" cy="2445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" y="3320"/>
              <a:ext cx="5568" cy="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v-LV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7" y="187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10" y="2032"/>
              <a:ext cx="3696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77" y="2149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724" y="2149"/>
              <a:ext cx="1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97" y="2188"/>
              <a:ext cx="577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982" y="214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816" y="2383"/>
              <a:ext cx="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726" y="2383"/>
              <a:ext cx="151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lv-LV" altLang="lv-LV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37" y="2539"/>
              <a:ext cx="14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v-LV" altLang="lv-LV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lv-LV" altLang="lv-LV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719399" y="1971097"/>
            <a:ext cx="2272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v-LV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nodarbība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ctrTitle"/>
          </p:nvPr>
        </p:nvSpPr>
        <p:spPr>
          <a:xfrm>
            <a:off x="749664" y="258188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000" dirty="0">
                <a:effectLst/>
              </a:rPr>
              <a:t>Mūsdienu skolēns: vajadzības un izaicinājumi</a:t>
            </a:r>
            <a:endParaRPr lang="lv-LV" sz="4000" dirty="0"/>
          </a:p>
        </p:txBody>
      </p:sp>
      <p:sp>
        <p:nvSpPr>
          <p:cNvPr id="10" name="Rectangle 9"/>
          <p:cNvSpPr/>
          <p:nvPr/>
        </p:nvSpPr>
        <p:spPr>
          <a:xfrm>
            <a:off x="4405420" y="4463193"/>
            <a:ext cx="4238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Nodarbību sagatavojusi Inga Sokolova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LVA, 2020</a:t>
            </a:r>
          </a:p>
          <a:p>
            <a:pPr marL="45720"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2" descr="O:\LVA logo\40_horizontala_vienkarss_LV\vienkarss_pilnkrasu_rgb_h_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615" y="0"/>
            <a:ext cx="4590924" cy="196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56941" y="6353218"/>
            <a:ext cx="80346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1400" dirty="0"/>
              <a:t>Pedagogu latviešu valodas prasmju nostiprināšanai C1 līmenī</a:t>
            </a:r>
          </a:p>
        </p:txBody>
      </p:sp>
    </p:spTree>
    <p:extLst>
      <p:ext uri="{BB962C8B-B14F-4D97-AF65-F5344CB8AC3E}">
        <p14:creationId xmlns:p14="http://schemas.microsoft.com/office/powerpoint/2010/main" val="60677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skolēns: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186530" cy="84267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lv-LV" sz="2800" b="0" u="sng" dirty="0">
                <a:latin typeface="+mj-lt"/>
              </a:rPr>
              <a:t>Audioieraksts</a:t>
            </a:r>
            <a:r>
              <a:rPr lang="lv-LV" sz="2800" b="0" dirty="0">
                <a:latin typeface="+mj-lt"/>
              </a:rPr>
              <a:t>: </a:t>
            </a:r>
            <a:r>
              <a:rPr lang="lv-LV" sz="2800" dirty="0" smtClean="0"/>
              <a:t>«</a:t>
            </a:r>
            <a:r>
              <a:rPr lang="lv-LV" sz="2800" b="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Jauniešu </a:t>
            </a:r>
            <a:r>
              <a:rPr lang="lv-LV" sz="2800" b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vērtības un jaunatnes organizāciju loma mūsdienu Latvijas </a:t>
            </a:r>
            <a:r>
              <a:rPr lang="lv-LV" sz="2800" b="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sabiedrībā</a:t>
            </a:r>
            <a:r>
              <a:rPr lang="lv-LV" sz="2800" dirty="0" smtClean="0"/>
              <a:t>»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/>
              <a:t/>
            </a:r>
            <a:br>
              <a:rPr lang="lv-LV" sz="2400" dirty="0"/>
            </a:br>
            <a:r>
              <a:rPr lang="lv-LV" sz="2400" b="1" dirty="0">
                <a:effectLst/>
              </a:rPr>
              <a:t>Uzdevumi pēc </a:t>
            </a:r>
            <a:r>
              <a:rPr lang="lv-LV" sz="2400" b="1" dirty="0"/>
              <a:t>audioieraksta</a:t>
            </a:r>
            <a:r>
              <a:rPr lang="lv-LV" sz="2400" b="1" dirty="0">
                <a:effectLst/>
              </a:rPr>
              <a:t> </a:t>
            </a:r>
            <a:r>
              <a:rPr lang="lv-LV" sz="2400" b="1" dirty="0" smtClean="0">
                <a:effectLst/>
              </a:rPr>
              <a:t>noklausīšanās (2.)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0" dirty="0" smtClean="0"/>
              <a:t>* </a:t>
            </a:r>
            <a:r>
              <a:rPr lang="lv-LV" sz="2400" b="0" dirty="0" smtClean="0">
                <a:effectLst/>
                <a:cs typeface="Times New Roman" panose="02020603050405020304" pitchFamily="18" charset="0"/>
              </a:rPr>
              <a:t>Noformulējiet </a:t>
            </a:r>
            <a:r>
              <a:rPr lang="lv-LV" sz="2400" b="0" dirty="0">
                <a:effectLst/>
                <a:cs typeface="Times New Roman" panose="02020603050405020304" pitchFamily="18" charset="0"/>
              </a:rPr>
              <a:t>idejas, </a:t>
            </a:r>
            <a:r>
              <a:rPr lang="lv-LV" sz="2400" b="0" dirty="0" smtClean="0">
                <a:effectLst/>
                <a:cs typeface="Times New Roman" panose="02020603050405020304" pitchFamily="18" charset="0"/>
              </a:rPr>
              <a:t>kuras </a:t>
            </a:r>
            <a:r>
              <a:rPr lang="lv-LV" sz="2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ieguvāt, </a:t>
            </a:r>
            <a:r>
              <a:rPr lang="lv-LV" sz="2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klausoties </a:t>
            </a:r>
            <a:r>
              <a:rPr lang="lv-LV" sz="2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audioierakstu!</a:t>
            </a:r>
            <a:r>
              <a:rPr lang="en-GB" sz="2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* Strādājot pāros, pārrunājiet </a:t>
            </a:r>
            <a:r>
              <a:rPr lang="lv-LV" sz="2400" b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jauniegūtās</a:t>
            </a:r>
            <a:r>
              <a:rPr lang="lv-LV" sz="2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idejas un grūtības, kas </a:t>
            </a:r>
            <a:r>
              <a:rPr lang="lv-LV" sz="2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radās</a:t>
            </a:r>
            <a:r>
              <a:rPr lang="lv-LV" sz="2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klausoties </a:t>
            </a:r>
            <a:r>
              <a:rPr lang="lv-LV" sz="2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ierakstu!</a:t>
            </a:r>
            <a:r>
              <a:rPr lang="en-GB" sz="2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endParaRPr lang="lv-LV" sz="2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25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skolēns: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134519"/>
            <a:ext cx="7327751" cy="922882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/>
              <a:t>Priedēkļu lietojums 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2236198"/>
            <a:ext cx="7002379" cy="2869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4B8D4F5-73B9-429C-83D0-E17CE5636CFE}"/>
              </a:ext>
            </a:extLst>
          </p:cNvPr>
          <p:cNvSpPr txBox="1"/>
          <p:nvPr/>
        </p:nvSpPr>
        <p:spPr>
          <a:xfrm>
            <a:off x="1066800" y="2397639"/>
            <a:ext cx="65118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Darbs grupā</a:t>
            </a:r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7B0C94-914A-4672-9C4B-FBB8C7DB2078}"/>
              </a:ext>
            </a:extLst>
          </p:cNvPr>
          <p:cNvSpPr txBox="1"/>
          <p:nvPr/>
        </p:nvSpPr>
        <p:spPr>
          <a:xfrm>
            <a:off x="457200" y="3197858"/>
            <a:ext cx="69135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/>
              <a:t>Prāta vētra: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Atcerieties </a:t>
            </a:r>
            <a:r>
              <a:rPr lang="lv-LV" sz="2400" dirty="0"/>
              <a:t>latviešu valodā lietojamos </a:t>
            </a:r>
            <a:r>
              <a:rPr lang="lv-LV" sz="2400" dirty="0" smtClean="0"/>
              <a:t>priedēkļus!</a:t>
            </a:r>
            <a:endParaRPr lang="lv-LV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/>
              <a:t>M</a:t>
            </a:r>
            <a:r>
              <a:rPr lang="lv-LV" sz="2400" dirty="0" smtClean="0"/>
              <a:t>ēģiniet </a:t>
            </a:r>
            <a:r>
              <a:rPr lang="lv-LV" sz="2400" dirty="0"/>
              <a:t>izveidot priedēkļu izmantošanas </a:t>
            </a:r>
            <a:r>
              <a:rPr lang="lv-LV" sz="2400" dirty="0" smtClean="0"/>
              <a:t>algoritmu!</a:t>
            </a:r>
            <a:endParaRPr lang="lv-LV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/>
              <a:t>I</a:t>
            </a:r>
            <a:r>
              <a:rPr lang="lv-LV" sz="2400" dirty="0" smtClean="0"/>
              <a:t>zpildiet </a:t>
            </a:r>
            <a:r>
              <a:rPr lang="lv-LV" sz="2400" dirty="0"/>
              <a:t>uzdevumu </a:t>
            </a:r>
            <a:r>
              <a:rPr lang="lv-LV" sz="2400" dirty="0" err="1" smtClean="0"/>
              <a:t>Portfolio</a:t>
            </a:r>
            <a:r>
              <a:rPr lang="lv-LV" sz="2400" dirty="0" smtClean="0"/>
              <a:t> 29. lpp.!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486200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skolēns: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3821" y="1134519"/>
            <a:ext cx="7327751" cy="922882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4400" dirty="0"/>
              <a:t>Priedēkļu lietojums 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-990600" y="3085094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4B8D4F5-73B9-429C-83D0-E17CE5636CFE}"/>
              </a:ext>
            </a:extLst>
          </p:cNvPr>
          <p:cNvSpPr txBox="1"/>
          <p:nvPr/>
        </p:nvSpPr>
        <p:spPr>
          <a:xfrm>
            <a:off x="838200" y="2161115"/>
            <a:ext cx="6629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/>
              <a:t>Darbs grupā</a:t>
            </a:r>
          </a:p>
          <a:p>
            <a:pPr marL="342900" indent="-342900">
              <a:buAutoNum type="arabicPeriod"/>
            </a:pPr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7B0C94-914A-4672-9C4B-FBB8C7DB2078}"/>
              </a:ext>
            </a:extLst>
          </p:cNvPr>
          <p:cNvSpPr txBox="1"/>
          <p:nvPr/>
        </p:nvSpPr>
        <p:spPr>
          <a:xfrm>
            <a:off x="457200" y="288712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Prezentējiet </a:t>
            </a:r>
            <a:r>
              <a:rPr lang="lv-LV" sz="2400" dirty="0"/>
              <a:t>grupas darbu: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Pastāstiet </a:t>
            </a:r>
            <a:r>
              <a:rPr lang="lv-LV" sz="2400" dirty="0"/>
              <a:t>par izveidotajiem priedēkļu lietošanas </a:t>
            </a:r>
            <a:r>
              <a:rPr lang="lv-LV" sz="2400" dirty="0" smtClean="0"/>
              <a:t>algoritmiem!</a:t>
            </a:r>
            <a:endParaRPr lang="lv-LV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Dalieties </a:t>
            </a:r>
            <a:r>
              <a:rPr lang="lv-LV" sz="2400" dirty="0"/>
              <a:t>ar </a:t>
            </a:r>
            <a:r>
              <a:rPr lang="lv-LV" sz="2400" dirty="0" err="1"/>
              <a:t>problēmsituācijām</a:t>
            </a:r>
            <a:r>
              <a:rPr lang="lv-LV" sz="2400" dirty="0"/>
              <a:t> – </a:t>
            </a:r>
            <a:r>
              <a:rPr lang="lv-LV" sz="2400" dirty="0" smtClean="0"/>
              <a:t>pastāstiet </a:t>
            </a:r>
            <a:r>
              <a:rPr lang="lv-LV" sz="2400" dirty="0"/>
              <a:t>par priedēkļu lietošanas situācijām, kas rada īpašas </a:t>
            </a:r>
            <a:r>
              <a:rPr lang="lv-LV" sz="2400" dirty="0" smtClean="0"/>
              <a:t>problēmas!</a:t>
            </a:r>
            <a:endParaRPr lang="lv-LV" sz="24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D2E7E34-A7C8-4952-996E-9008D7BDA0D3}"/>
              </a:ext>
            </a:extLst>
          </p:cNvPr>
          <p:cNvSpPr txBox="1"/>
          <p:nvPr/>
        </p:nvSpPr>
        <p:spPr>
          <a:xfrm>
            <a:off x="5894255" y="5486400"/>
            <a:ext cx="3249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/>
              <a:t>Pastāstiet par saviem </a:t>
            </a:r>
            <a:r>
              <a:rPr lang="lv-LV" sz="2400" b="1" dirty="0" smtClean="0"/>
              <a:t>ieguvumiem! </a:t>
            </a:r>
            <a:r>
              <a:rPr lang="lv-LV" sz="2400" b="1" dirty="0">
                <a:sym typeface="Wingdings" panose="05000000000000000000" pitchFamily="2" charset="2"/>
              </a:rPr>
              <a:t></a:t>
            </a:r>
            <a:endParaRPr lang="lv-LV" sz="2400" b="1" dirty="0"/>
          </a:p>
        </p:txBody>
      </p:sp>
    </p:spTree>
    <p:extLst>
      <p:ext uri="{BB962C8B-B14F-4D97-AF65-F5344CB8AC3E}">
        <p14:creationId xmlns:p14="http://schemas.microsoft.com/office/powerpoint/2010/main" val="240957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skolēns: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2362200"/>
            <a:ext cx="7327751" cy="2743199"/>
          </a:xfrm>
        </p:spPr>
        <p:txBody>
          <a:bodyPr/>
          <a:lstStyle/>
          <a:p>
            <a:pPr marL="182880" indent="0" algn="ctr">
              <a:buNone/>
            </a:pPr>
            <a:r>
              <a:rPr lang="lv-LV" sz="1600" dirty="0">
                <a:effectLst/>
              </a:rPr>
              <a:t>Teksts: </a:t>
            </a:r>
            <a:r>
              <a:rPr lang="lv-LV" sz="1600" dirty="0" smtClean="0"/>
              <a:t>«</a:t>
            </a:r>
            <a:r>
              <a:rPr lang="lv-LV" sz="1600" dirty="0" err="1" smtClean="0"/>
              <a:t>Satori</a:t>
            </a:r>
            <a:r>
              <a:rPr lang="lv-LV" sz="1600" dirty="0" smtClean="0"/>
              <a:t>» diskusija «Sociālo </a:t>
            </a:r>
            <a:r>
              <a:rPr lang="lv-LV" sz="1600" dirty="0"/>
              <a:t>tīklu </a:t>
            </a:r>
            <a:r>
              <a:rPr lang="lv-LV" sz="1600" dirty="0" smtClean="0"/>
              <a:t>kultūra»</a:t>
            </a:r>
            <a:r>
              <a:rPr lang="lv-LV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lv-LV" sz="1600" dirty="0" smtClean="0">
                <a:solidFill>
                  <a:schemeClr val="tx1"/>
                </a:solidFill>
                <a:effectLst/>
              </a:rPr>
            </a:br>
            <a:r>
              <a:rPr lang="lv-LV" sz="16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://www.satori.lv/article/socialo-tiklu-kultura</a:t>
            </a:r>
            <a: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1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600" u="sng" dirty="0">
                <a:effectLst/>
              </a:rPr>
              <a:t/>
            </a:r>
            <a:br>
              <a:rPr lang="lv-LV" sz="1600" u="sng" dirty="0">
                <a:effectLst/>
              </a:rPr>
            </a:br>
            <a:r>
              <a:rPr lang="lv-LV" sz="1600" dirty="0"/>
              <a:t>Audioieraksts: </a:t>
            </a:r>
            <a:r>
              <a:rPr lang="lv-LV" sz="1600" dirty="0" smtClean="0"/>
              <a:t>«</a:t>
            </a:r>
            <a:r>
              <a:rPr lang="lv-LV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Jauniešu </a:t>
            </a:r>
            <a:r>
              <a:rPr lang="lv-LV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vērtības un jaunatnes organizāciju loma mūsdienu Latvijas </a:t>
            </a:r>
            <a:r>
              <a:rPr lang="lv-LV" sz="16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sabiedrībā</a:t>
            </a:r>
            <a:r>
              <a:rPr lang="lv-LV" sz="1600" dirty="0" smtClean="0"/>
              <a:t>»</a:t>
            </a:r>
            <a:r>
              <a:rPr lang="lv-LV" sz="1600" u="sng" dirty="0">
                <a:effectLst/>
              </a:rPr>
              <a:t/>
            </a:r>
            <a:br>
              <a:rPr lang="lv-LV" sz="1600" u="sng" dirty="0">
                <a:effectLst/>
              </a:rPr>
            </a:br>
            <a:r>
              <a:rPr lang="lv-LV" sz="1600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http://lr1.lsm.lv/lv/raksts/gimenes-studija/jauniesu-vertibas-un-jaunatnes-organizaciju-loma-musdienu-latvij.a96312/</a:t>
            </a:r>
            <a:r>
              <a:rPr lang="lv-LV" sz="1600" dirty="0">
                <a:solidFill>
                  <a:schemeClr val="accent4"/>
                </a:solidFill>
                <a:effectLst/>
              </a:rPr>
              <a:t/>
            </a:r>
            <a:br>
              <a:rPr lang="lv-LV" sz="1600" dirty="0">
                <a:solidFill>
                  <a:schemeClr val="accent4"/>
                </a:solidFill>
                <a:effectLst/>
              </a:rPr>
            </a:br>
            <a:r>
              <a:rPr lang="lv-LV" sz="1600" dirty="0">
                <a:effectLst/>
              </a:rPr>
              <a:t/>
            </a:r>
            <a:br>
              <a:rPr lang="lv-LV" sz="1600" dirty="0">
                <a:effectLst/>
              </a:rPr>
            </a:br>
            <a:r>
              <a:rPr lang="lv-LV" sz="1600" dirty="0">
                <a:effectLst/>
              </a:rPr>
              <a:t>Strādājot ar tekstu, kurā pareizi jāieraksta priedēkļi, tiek izmantota </a:t>
            </a:r>
            <a:r>
              <a:rPr lang="lv-LV" sz="1600" smtClean="0">
                <a:effectLst/>
              </a:rPr>
              <a:t>Portfolio</a:t>
            </a:r>
            <a:r>
              <a:rPr lang="lv-LV" sz="1600" dirty="0" smtClean="0">
                <a:effectLst/>
              </a:rPr>
              <a:t> 29</a:t>
            </a:r>
            <a:r>
              <a:rPr lang="lv-LV" sz="1600" dirty="0">
                <a:effectLst/>
              </a:rPr>
              <a:t>. </a:t>
            </a:r>
            <a:r>
              <a:rPr lang="lv-LV" sz="1600" dirty="0" smtClean="0">
                <a:effectLst/>
              </a:rPr>
              <a:t>lpp. esošā </a:t>
            </a:r>
            <a:r>
              <a:rPr lang="lv-LV" sz="1600" dirty="0">
                <a:effectLst/>
              </a:rPr>
              <a:t>darba </a:t>
            </a:r>
            <a:r>
              <a:rPr lang="lv-LV" sz="1600" dirty="0" smtClean="0">
                <a:effectLst/>
              </a:rPr>
              <a:t>lapa</a:t>
            </a:r>
            <a:endParaRPr lang="lv-LV" sz="1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0241D17-1455-4BBB-8FA8-437848B05B4D}"/>
              </a:ext>
            </a:extLst>
          </p:cNvPr>
          <p:cNvSpPr txBox="1"/>
          <p:nvPr/>
        </p:nvSpPr>
        <p:spPr>
          <a:xfrm>
            <a:off x="533400" y="1134518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/>
              <a:t>Izmantotās literatūras  un </a:t>
            </a:r>
            <a:r>
              <a:rPr lang="lv-LV" sz="2400" dirty="0" smtClean="0"/>
              <a:t>audioierakstu </a:t>
            </a:r>
            <a:r>
              <a:rPr lang="lv-LV" sz="2400" dirty="0"/>
              <a:t>saraksts</a:t>
            </a:r>
          </a:p>
        </p:txBody>
      </p:sp>
    </p:spTree>
    <p:extLst>
      <p:ext uri="{BB962C8B-B14F-4D97-AF65-F5344CB8AC3E}">
        <p14:creationId xmlns:p14="http://schemas.microsoft.com/office/powerpoint/2010/main" val="3685192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4114800"/>
            <a:ext cx="8299123" cy="2111602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v-LV" altLang="lv-LV" sz="1600" dirty="0">
              <a:solidFill>
                <a:schemeClr val="tx1"/>
              </a:solidFill>
              <a:ea typeface="MS PGothic" pitchFamily="34" charset="-128"/>
              <a:hlinkClick r:id="rId2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www.valoda.lv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http://maciunmacies.valoda.lv/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https://twitter.com/LVA_DIASPORA</a:t>
            </a:r>
            <a:endParaRPr lang="lv-LV" altLang="lv-LV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https://www.facebook.com/latviesuvalodasagentura?ref=aymt_homepage_panel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hlinkClick r:id="rId6"/>
              </a:rPr>
              <a:t>http://www.ee-lv.lv/lv</a:t>
            </a:r>
            <a:r>
              <a:rPr lang="lv-LV" alt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787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800" y="304800"/>
            <a:ext cx="38431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skolēns: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327751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Saturs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114E4A-3422-42C3-8850-BAC370EF0790}"/>
              </a:ext>
            </a:extLst>
          </p:cNvPr>
          <p:cNvSpPr txBox="1"/>
          <p:nvPr/>
        </p:nvSpPr>
        <p:spPr>
          <a:xfrm>
            <a:off x="693821" y="2590800"/>
            <a:ext cx="784057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lv-LV" sz="2400" dirty="0"/>
              <a:t>Darbs ar tekstu: </a:t>
            </a:r>
            <a:r>
              <a:rPr lang="lv-LV" sz="2400" dirty="0" smtClean="0">
                <a:latin typeface="+mj-lt"/>
              </a:rPr>
              <a:t>«</a:t>
            </a:r>
            <a:r>
              <a:rPr lang="lv-LV" sz="2400" dirty="0" err="1" smtClean="0"/>
              <a:t>Satori</a:t>
            </a:r>
            <a:r>
              <a:rPr lang="lv-LV" sz="2400" dirty="0">
                <a:latin typeface="Trebuchet MS" panose="020B0603020202020204" pitchFamily="34" charset="0"/>
              </a:rPr>
              <a:t>»</a:t>
            </a:r>
            <a:r>
              <a:rPr lang="lv-LV" sz="2400" dirty="0" smtClean="0"/>
              <a:t> diskusija «Sociālo </a:t>
            </a:r>
            <a:r>
              <a:rPr lang="lv-LV" sz="2400" dirty="0"/>
              <a:t>tīklu </a:t>
            </a:r>
            <a:r>
              <a:rPr lang="lv-LV" sz="2400" dirty="0" smtClean="0"/>
              <a:t>kultūra»</a:t>
            </a:r>
            <a:endParaRPr lang="lv-LV" sz="2400" dirty="0"/>
          </a:p>
          <a:p>
            <a:pPr marL="342900" indent="-342900">
              <a:buAutoNum type="arabicPeriod"/>
            </a:pPr>
            <a:r>
              <a:rPr lang="lv-LV" sz="2400" dirty="0"/>
              <a:t>Darbs ar </a:t>
            </a:r>
            <a:r>
              <a:rPr lang="lv-LV" sz="2400" dirty="0" err="1"/>
              <a:t>audiomateriālu</a:t>
            </a:r>
            <a:r>
              <a:rPr lang="lv-LV" sz="2400" dirty="0"/>
              <a:t>: </a:t>
            </a:r>
            <a:r>
              <a:rPr lang="lv-LV" sz="2400" dirty="0" smtClean="0"/>
              <a:t>«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Jauniešu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vērtības un jaunatnes organizāciju loma mūsdienu Latvijas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sabiedrībā</a:t>
            </a:r>
            <a:r>
              <a:rPr lang="lv-LV" sz="2400" dirty="0" smtClean="0"/>
              <a:t>»</a:t>
            </a:r>
            <a:endParaRPr lang="lv-LV" sz="2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lv-LV" sz="2400" dirty="0">
                <a:latin typeface="+mj-lt"/>
                <a:cs typeface="Times New Roman" panose="02020603050405020304" pitchFamily="18" charset="0"/>
              </a:rPr>
              <a:t>Gramatikas kategoriju aktualizācija: priedēkļu </a:t>
            </a: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lietojums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73478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skolēns: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235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Kādas ir mūsdienu skolēna stiprās puses?</a:t>
            </a:r>
            <a:endParaRPr lang="lv-LV" sz="2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Ko skolotājs var mācīties no skolēna?</a:t>
            </a:r>
            <a:endParaRPr lang="lv-LV" sz="2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 ir mainījusies mūsdienu skolēna valoda? Kas to ir ietekmējis?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10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skolēns: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Vai skolotājam ir jārunā savu skolēnu valodā, vai ir jāzina savu skolēnu sociālie rituāli, jāizprot </a:t>
            </a:r>
            <a:r>
              <a:rPr lang="lv-LV" sz="2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sociokods</a:t>
            </a: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lv-LV" sz="28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Vai un k</a:t>
            </a:r>
            <a:r>
              <a:rPr lang="lv-LV" sz="28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ā </a:t>
            </a: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izmantojami sociālie tīkli, lai veidotu produktīvu dialogu ar skolēnu, lai saprastu </a:t>
            </a:r>
            <a:r>
              <a:rPr lang="lv-LV" sz="28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viņa </a:t>
            </a: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vērtību sistēmu?</a:t>
            </a:r>
            <a:endParaRPr lang="en-GB" sz="2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33957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skolēns: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8382000" cy="914401"/>
          </a:xfrm>
        </p:spPr>
        <p:txBody>
          <a:bodyPr/>
          <a:lstStyle/>
          <a:p>
            <a:pPr marL="457200" lvl="1" algn="l">
              <a:lnSpc>
                <a:spcPct val="115000"/>
              </a:lnSpc>
              <a:spcAft>
                <a:spcPts val="1000"/>
              </a:spcAft>
            </a:pPr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n-lt"/>
              </a:rPr>
              <a:t>«</a:t>
            </a:r>
            <a:r>
              <a:rPr lang="lv-LV" sz="2800" dirty="0" err="1" smtClean="0">
                <a:latin typeface="+mj-lt"/>
              </a:rPr>
              <a:t>Satori</a:t>
            </a:r>
            <a:r>
              <a:rPr lang="lv-LV" sz="2800" dirty="0" smtClean="0">
                <a:latin typeface="+mn-lt"/>
              </a:rPr>
              <a:t>»</a:t>
            </a:r>
            <a:r>
              <a:rPr lang="lv-LV" sz="2800" dirty="0" smtClean="0">
                <a:latin typeface="+mj-lt"/>
              </a:rPr>
              <a:t> diskusija «Sociālo </a:t>
            </a:r>
            <a:r>
              <a:rPr lang="lv-LV" sz="2800" dirty="0">
                <a:latin typeface="+mj-lt"/>
              </a:rPr>
              <a:t>tīklu </a:t>
            </a:r>
            <a:r>
              <a:rPr lang="lv-LV" sz="2800" dirty="0" smtClean="0">
                <a:latin typeface="+mj-lt"/>
              </a:rPr>
              <a:t>kultūra»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(1.)</a:t>
            </a:r>
            <a:r>
              <a:rPr lang="lv-LV" sz="2400" dirty="0"/>
              <a:t/>
            </a:r>
            <a:br>
              <a:rPr lang="lv-LV" sz="2400" dirty="0"/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400" dirty="0"/>
              <a:t>* </a:t>
            </a:r>
            <a:r>
              <a:rPr lang="lv-LV" sz="2400" dirty="0" smtClean="0"/>
              <a:t>Strādājot </a:t>
            </a:r>
            <a:r>
              <a:rPr lang="lv-LV" sz="2400" dirty="0"/>
              <a:t>individuāli, </a:t>
            </a:r>
            <a:r>
              <a:rPr lang="lv-LV" sz="2400" dirty="0" smtClean="0"/>
              <a:t>veidojiet domu karti - kādi atslēgas vārdi raksturo tekstā iekļautās idejas! No atslēgas vārdiem izveidojiet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tēzi, kas raksturotu tekstā ietverto ideju!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/>
              <a:t>* </a:t>
            </a:r>
            <a:r>
              <a:rPr lang="lv-LV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Strādājot grupā, izvēlieties </a:t>
            </a:r>
            <a:r>
              <a:rPr lang="lv-LV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vienu veiksmīgāko </a:t>
            </a:r>
            <a:r>
              <a:rPr lang="lv-LV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tēzi! Pamatojiet </a:t>
            </a:r>
            <a:r>
              <a:rPr lang="lv-LV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savu </a:t>
            </a:r>
            <a:r>
              <a:rPr lang="lv-LV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izvēli!</a:t>
            </a:r>
            <a:r>
              <a:rPr lang="lv-LV" sz="2400" i="1" dirty="0">
                <a:effectLst/>
                <a:latin typeface="+mj-lt"/>
              </a:rPr>
              <a:t/>
            </a:r>
            <a:br>
              <a:rPr lang="lv-LV" sz="2400" i="1" dirty="0">
                <a:effectLst/>
                <a:latin typeface="+mj-lt"/>
              </a:rPr>
            </a:br>
            <a:endParaRPr lang="lv-LV" sz="2400" i="1" dirty="0">
              <a:latin typeface="+mj-lt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228600" y="3048000"/>
            <a:ext cx="8610600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4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382000" cy="842672"/>
          </a:xfrm>
        </p:spPr>
        <p:txBody>
          <a:bodyPr/>
          <a:lstStyle/>
          <a:p>
            <a:pPr marL="457200" lvl="1" algn="l">
              <a:lnSpc>
                <a:spcPct val="115000"/>
              </a:lnSpc>
              <a:spcAft>
                <a:spcPts val="1000"/>
              </a:spcAft>
            </a:pPr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dirty="0" err="1" smtClean="0">
                <a:latin typeface="+mj-lt"/>
              </a:rPr>
              <a:t>Satori</a:t>
            </a:r>
            <a:r>
              <a:rPr lang="lv-LV" sz="2800" dirty="0" smtClean="0">
                <a:latin typeface="+mj-lt"/>
              </a:rPr>
              <a:t>» diskusija «Sociālo </a:t>
            </a:r>
            <a:r>
              <a:rPr lang="lv-LV" sz="2800" dirty="0">
                <a:latin typeface="+mj-lt"/>
              </a:rPr>
              <a:t>tīklu </a:t>
            </a:r>
            <a:r>
              <a:rPr lang="lv-LV" sz="2800" dirty="0" smtClean="0">
                <a:latin typeface="+mj-lt"/>
              </a:rPr>
              <a:t>kultūra»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(2.)</a:t>
            </a:r>
            <a:br>
              <a:rPr lang="lv-LV" sz="2400" b="1" dirty="0" smtClean="0">
                <a:effectLst/>
              </a:rPr>
            </a:br>
            <a:r>
              <a:rPr lang="lv-LV" sz="2400" b="1" dirty="0">
                <a:effectLst/>
              </a:rPr>
              <a:t/>
            </a:r>
            <a:br>
              <a:rPr lang="lv-LV" sz="2400" b="1" dirty="0">
                <a:effectLst/>
              </a:rPr>
            </a:br>
            <a:r>
              <a:rPr lang="lv-LV" sz="2400" dirty="0" smtClean="0"/>
              <a:t>* Strādājot individuāli, </a:t>
            </a: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p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ārveidojiet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uzrakstīto tēzi, lai tā atbilstu </a:t>
            </a:r>
            <a:r>
              <a:rPr lang="lv-LV" sz="2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sarunvalodas stila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prasībām!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/>
              <a:t>* Strādājot individuāli, </a:t>
            </a:r>
            <a:r>
              <a:rPr lang="lv-LV" sz="2400" dirty="0">
                <a:cs typeface="Times New Roman" panose="02020603050405020304" pitchFamily="18" charset="0"/>
              </a:rPr>
              <a:t>p</a:t>
            </a:r>
            <a:r>
              <a:rPr lang="lv-LV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ārveidojiet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uzrakstīto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tēzi, lai tā atbilstu </a:t>
            </a:r>
            <a:r>
              <a:rPr lang="lv-LV" sz="2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zinātniskā stila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prasībām!</a:t>
            </a:r>
            <a:b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 Iepazīstiniet grupas biedrus ar sava darba rezultātiem!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6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skolotājs: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8382000" cy="842672"/>
          </a:xfrm>
        </p:spPr>
        <p:txBody>
          <a:bodyPr/>
          <a:lstStyle/>
          <a:p>
            <a:pPr marL="457200" lvl="1" algn="l"/>
            <a:r>
              <a:rPr lang="lv-LV" sz="2800" u="sng" dirty="0">
                <a:latin typeface="+mj-lt"/>
              </a:rPr>
              <a:t>Teksts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dirty="0" err="1" smtClean="0">
                <a:latin typeface="+mj-lt"/>
              </a:rPr>
              <a:t>Satori</a:t>
            </a:r>
            <a:r>
              <a:rPr lang="lv-LV" sz="2800" dirty="0" smtClean="0">
                <a:latin typeface="+mj-lt"/>
              </a:rPr>
              <a:t>» diskusija «Sociālo </a:t>
            </a:r>
            <a:r>
              <a:rPr lang="lv-LV" sz="2800" dirty="0">
                <a:latin typeface="+mj-lt"/>
              </a:rPr>
              <a:t>tīklu </a:t>
            </a:r>
            <a:r>
              <a:rPr lang="lv-LV" sz="2800" dirty="0" smtClean="0">
                <a:latin typeface="+mj-lt"/>
              </a:rPr>
              <a:t>kultūra»</a:t>
            </a:r>
            <a:r>
              <a:rPr lang="lv-LV" sz="2800" dirty="0">
                <a:latin typeface="+mj-lt"/>
              </a:rPr>
              <a:t/>
            </a:r>
            <a:br>
              <a:rPr lang="lv-LV" sz="2800" dirty="0">
                <a:latin typeface="+mj-lt"/>
              </a:rPr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400" dirty="0"/>
              <a:t>		</a:t>
            </a:r>
            <a:r>
              <a:rPr lang="lv-LV" sz="2400" b="1" dirty="0">
                <a:effectLst/>
              </a:rPr>
              <a:t>Uzdevumi pēc teksta </a:t>
            </a:r>
            <a:r>
              <a:rPr lang="lv-LV" sz="2400" b="1" dirty="0" smtClean="0">
                <a:effectLst/>
              </a:rPr>
              <a:t>izlasīšanas (3.)</a:t>
            </a:r>
            <a:r>
              <a:rPr lang="lv-LV" sz="2400" dirty="0" smtClean="0"/>
              <a:t/>
            </a:r>
            <a:br>
              <a:rPr lang="lv-LV" sz="2400" dirty="0" smtClean="0"/>
            </a:b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>* </a:t>
            </a:r>
            <a:r>
              <a:rPr lang="lv-LV" sz="2400" dirty="0" smtClean="0">
                <a:latin typeface="+mj-lt"/>
                <a:cs typeface="Times New Roman" panose="02020603050405020304" pitchFamily="18" charset="0"/>
              </a:rPr>
              <a:t>Strādājot grupā, i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zvērtējiet </a:t>
            </a:r>
            <a:r>
              <a:rPr lang="lv-LV" sz="2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problēmsituācijas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kas radušās, veidojot dažādus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formulējumus!</a:t>
            </a:r>
            <a:b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 Pastāstiet pārējiem kursu dalībniekiem par </a:t>
            </a:r>
            <a:r>
              <a:rPr lang="lv-LV" sz="2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problēmsituācijām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definējiet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 rašanās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cēloņus!</a:t>
            </a:r>
            <a: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5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skolēns: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67129"/>
            <a:ext cx="7696200" cy="995072"/>
          </a:xfrm>
        </p:spPr>
        <p:txBody>
          <a:bodyPr/>
          <a:lstStyle/>
          <a:p>
            <a:pPr marL="182880" indent="0" algn="ctr">
              <a:buNone/>
            </a:pPr>
            <a:r>
              <a:rPr lang="lv-LV" dirty="0"/>
              <a:t>Jautājumi diskusijai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693821" y="3079622"/>
            <a:ext cx="68848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D56D8BC-2959-458D-914E-8B397B129177}"/>
              </a:ext>
            </a:extLst>
          </p:cNvPr>
          <p:cNvSpPr txBox="1"/>
          <p:nvPr/>
        </p:nvSpPr>
        <p:spPr>
          <a:xfrm>
            <a:off x="457200" y="2974693"/>
            <a:ext cx="8153400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Kādas ir mūsdienu skolēna vērtības?</a:t>
            </a:r>
            <a:endParaRPr lang="en-GB" sz="2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Kur ir vērojama šo vērtību reprezentācija?</a:t>
            </a:r>
          </a:p>
          <a:p>
            <a:pPr marL="457200" lvl="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Kas un kā ir mainījies aktīvajā leksikā kopš </a:t>
            </a:r>
            <a:r>
              <a:rPr lang="lv-LV" sz="2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v-LV" sz="28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ūsu </a:t>
            </a: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pusaudžu gadiem?</a:t>
            </a:r>
            <a:endParaRPr lang="en-GB" sz="2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Kā jūtas </a:t>
            </a:r>
            <a:r>
              <a:rPr lang="lv-LV" sz="28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skolēni mūsdienu </a:t>
            </a:r>
            <a:r>
              <a:rPr lang="lv-LV" sz="2800" dirty="0" err="1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polilingvālajā</a:t>
            </a:r>
            <a:r>
              <a:rPr lang="lv-LV" sz="28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sabiedrībā?</a:t>
            </a:r>
            <a:endParaRPr lang="en-GB" sz="2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5915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0" y="304800"/>
            <a:ext cx="4147930" cy="1263119"/>
          </a:xfrm>
        </p:spPr>
        <p:txBody>
          <a:bodyPr>
            <a:noAutofit/>
          </a:bodyPr>
          <a:lstStyle/>
          <a:p>
            <a:r>
              <a:rPr lang="lv-LV" b="1" dirty="0"/>
              <a:t>Mūsdienu skolēns: vajadzības un izaicinājumi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1367129"/>
            <a:ext cx="8458200" cy="842672"/>
          </a:xfrm>
        </p:spPr>
        <p:txBody>
          <a:bodyPr/>
          <a:lstStyle/>
          <a:p>
            <a:pPr marL="457200" lvl="1" algn="l">
              <a:lnSpc>
                <a:spcPct val="115000"/>
              </a:lnSpc>
              <a:spcAft>
                <a:spcPts val="1000"/>
              </a:spcAft>
            </a:pPr>
            <a:r>
              <a:rPr lang="lv-LV" sz="2800" u="sng" dirty="0">
                <a:latin typeface="+mj-lt"/>
              </a:rPr>
              <a:t>Audioieraksts</a:t>
            </a:r>
            <a:r>
              <a:rPr lang="lv-LV" sz="2800" dirty="0">
                <a:latin typeface="+mj-lt"/>
              </a:rPr>
              <a:t>: </a:t>
            </a:r>
            <a:r>
              <a:rPr lang="lv-LV" sz="2800" dirty="0" smtClean="0">
                <a:latin typeface="+mj-lt"/>
              </a:rPr>
              <a:t>«</a:t>
            </a:r>
            <a:r>
              <a:rPr lang="lv-LV" sz="28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Jauniešu </a:t>
            </a:r>
            <a:r>
              <a:rPr lang="lv-LV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vērtības un jaunatnes organizāciju loma mūsdienu Latvijas </a:t>
            </a:r>
            <a:r>
              <a:rPr lang="lv-LV" sz="28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sabiedrībā</a:t>
            </a:r>
            <a:r>
              <a:rPr lang="lv-LV" sz="2800" dirty="0" smtClean="0">
                <a:latin typeface="+mj-lt"/>
              </a:rPr>
              <a:t>»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800" dirty="0"/>
              <a:t/>
            </a:r>
            <a:br>
              <a:rPr lang="lv-LV" sz="2800" dirty="0"/>
            </a:br>
            <a:r>
              <a:rPr lang="lv-LV" sz="2400" b="1" dirty="0">
                <a:effectLst/>
              </a:rPr>
              <a:t>Uzdevumi </a:t>
            </a:r>
            <a:r>
              <a:rPr lang="lv-LV" sz="2400" b="1" dirty="0"/>
              <a:t>audioieraksta</a:t>
            </a:r>
            <a:r>
              <a:rPr lang="lv-LV" sz="2400" b="1" dirty="0">
                <a:effectLst/>
              </a:rPr>
              <a:t> klausīšanās </a:t>
            </a:r>
            <a:r>
              <a:rPr lang="lv-LV" sz="2400" b="1" dirty="0" smtClean="0">
                <a:effectLst/>
              </a:rPr>
              <a:t>laikā (1.)</a:t>
            </a: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1" dirty="0"/>
              <a:t/>
            </a:r>
            <a:br>
              <a:rPr lang="lv-LV" sz="2400" b="1" dirty="0"/>
            </a:br>
            <a:r>
              <a:rPr lang="lv-LV" sz="2400" b="1" dirty="0" smtClean="0"/>
              <a:t>*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Pierakstiet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2400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saliktā sakārtotā teikumā</a:t>
            </a:r>
            <a:r>
              <a:rPr lang="lv-LV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idejas, kas ir aktuālas skolotāja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darbā!</a:t>
            </a:r>
            <a:r>
              <a:rPr lang="lv-LV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Pierakstiet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24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izmantojot vienkāršus teikumus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v-LV" sz="24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izteikumu/viedokli, kuram </a:t>
            </a:r>
            <a:r>
              <a:rPr lang="lv-LV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lv-LV" sz="2400" dirty="0" smtClean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ūs vēlētos oponēt!</a:t>
            </a:r>
            <a:r>
              <a:rPr lang="lv-LV" sz="2400" dirty="0">
                <a:effectLst/>
              </a:rPr>
              <a:t/>
            </a:r>
            <a:br>
              <a:rPr lang="lv-LV" sz="2400" dirty="0">
                <a:effectLst/>
              </a:rPr>
            </a:br>
            <a:r>
              <a:rPr lang="lv-LV" sz="2800" dirty="0">
                <a:effectLst/>
              </a:rPr>
              <a:t/>
            </a:r>
            <a:br>
              <a:rPr lang="lv-LV" sz="2800" dirty="0">
                <a:effectLst/>
              </a:rPr>
            </a:br>
            <a:endParaRPr lang="lv-LV" sz="28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219200" y="3048000"/>
            <a:ext cx="7113455" cy="2025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31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1134</TotalTime>
  <Words>388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MS PGothic</vt:lpstr>
      <vt:lpstr>Arial</vt:lpstr>
      <vt:lpstr>Calibri</vt:lpstr>
      <vt:lpstr>Georgia</vt:lpstr>
      <vt:lpstr>Times New Roman</vt:lpstr>
      <vt:lpstr>Trebuchet MS</vt:lpstr>
      <vt:lpstr>Verdana</vt:lpstr>
      <vt:lpstr>Wingdings</vt:lpstr>
      <vt:lpstr>Slipstream</vt:lpstr>
      <vt:lpstr>Mūsdienu skolēns: vajadzības un izaicinājumi</vt:lpstr>
      <vt:lpstr>Saturs</vt:lpstr>
      <vt:lpstr>Jautājumi diskusijai</vt:lpstr>
      <vt:lpstr>Jautājumi diskusijai</vt:lpstr>
      <vt:lpstr>Teksts: «Satori» diskusija «Sociālo tīklu kultūra»    Uzdevumi pēc teksta izlasīšanas (1.)  * Strādājot individuāli, veidojiet domu karti - kādi atslēgas vārdi raksturo tekstā iekļautās idejas! No atslēgas vārdiem izveidojiet tēzi, kas raksturotu tekstā ietverto ideju! * Strādājot grupā, izvēlieties vienu veiksmīgāko tēzi! Pamatojiet savu izvēli! </vt:lpstr>
      <vt:lpstr>Teksts: «Satori» diskusija «Sociālo tīklu kultūra»    Uzdevumi pēc teksta izlasīšanas (2.)  * Strādājot individuāli, pārveidojiet uzrakstīto tēzi, lai tā atbilstu sarunvalodas stila prasībām! * Strādājot individuāli, pārveidojiet uzrakstīto tēzi, lai tā atbilstu zinātniskā stila prasībām! * Iepazīstiniet grupas biedrus ar sava darba rezultātiem!   </vt:lpstr>
      <vt:lpstr>Teksts: «Satori» diskusija «Sociālo tīklu kultūra»    Uzdevumi pēc teksta izlasīšanas (3.)  * Strādājot grupā, izvērtējiet problēmsituācijas, kas radušās, veidojot dažādus formulējumus! * Pastāstiet pārējiem kursu dalībniekiem par problēmsituācijām un definējiet to rašanās cēloņus!   </vt:lpstr>
      <vt:lpstr>Jautājumi diskusijai</vt:lpstr>
      <vt:lpstr>Audioieraksts: «Jauniešu vērtības un jaunatnes organizāciju loma mūsdienu Latvijas sabiedrībā»  Uzdevumi audioieraksta klausīšanās laikā (1.)  * Pierakstiet (saliktā sakārtotā teikumā) idejas, kas ir aktuālas skolotāja darbā! * Pierakstiet (izmantojot vienkāršus teikumus) izteikumu/viedokli, kuram jūs vēlētos oponēt!  </vt:lpstr>
      <vt:lpstr>Audioieraksts: «Jauniešu vērtības un jaunatnes organizāciju loma mūsdienu Latvijas sabiedrībā»  Uzdevumi pēc audioieraksta noklausīšanās (2.)  * Noformulējiet idejas, kuras ieguvāt, klausoties audioierakstu! * Strādājot pāros, pārrunājiet jauniegūtās idejas un grūtības, kas radās, klausoties ierakstu!  </vt:lpstr>
      <vt:lpstr>Priedēkļu lietojums </vt:lpstr>
      <vt:lpstr>Priedēkļu lietojums </vt:lpstr>
      <vt:lpstr>Teksts: «Satori» diskusija «Sociālo tīklu kultūra» http://www.satori.lv/article/socialo-tiklu-kultura  Audioieraksts: «Jauniešu vērtības un jaunatnes organizāciju loma mūsdienu Latvijas sabiedrībā» http://lr1.lsm.lv/lv/raksts/gimenes-studija/jauniesu-vertibas-un-jaunatnes-organizaciju-loma-musdienu-latvij.a96312/  Strādājot ar tekstu, kurā pareizi jāieraksta priedēkļi, tiek izmantota Portfolio 29. lpp. esošā darba lapa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Picukane</dc:creator>
  <cp:lastModifiedBy>Velga Licite</cp:lastModifiedBy>
  <cp:revision>183</cp:revision>
  <cp:lastPrinted>2020-10-16T09:41:19Z</cp:lastPrinted>
  <dcterms:created xsi:type="dcterms:W3CDTF">2006-08-16T00:00:00Z</dcterms:created>
  <dcterms:modified xsi:type="dcterms:W3CDTF">2020-11-19T11:06:12Z</dcterms:modified>
</cp:coreProperties>
</file>