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5" r:id="rId3"/>
    <p:sldId id="259" r:id="rId4"/>
    <p:sldId id="277" r:id="rId5"/>
    <p:sldId id="298" r:id="rId6"/>
    <p:sldId id="295" r:id="rId7"/>
    <p:sldId id="286" r:id="rId8"/>
    <p:sldId id="296" r:id="rId9"/>
    <p:sldId id="276" r:id="rId10"/>
    <p:sldId id="297" r:id="rId11"/>
    <p:sldId id="285" r:id="rId12"/>
    <p:sldId id="274" r:id="rId1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91923" autoAdjust="0"/>
  </p:normalViewPr>
  <p:slideViewPr>
    <p:cSldViewPr>
      <p:cViewPr varScale="1">
        <p:scale>
          <a:sx n="53" d="100"/>
          <a:sy n="53" d="100"/>
        </p:scale>
        <p:origin x="1224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1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3D5CA-EF09-402F-A1CF-0BFF43400761}" type="datetimeFigureOut">
              <a:rPr lang="lv-LV" smtClean="0"/>
              <a:t>19.11.2020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A7F12-E108-4879-B731-B4F0C3D084C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06629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D1A91-8990-4104-97EF-F8E765F48207}" type="datetimeFigureOut">
              <a:rPr lang="lv-LV" smtClean="0"/>
              <a:t>19.11.2020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63B3C-748F-40E7-B0A5-E8B0E583B12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49356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987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tv.lsm.lv/lv/raksts/19.12.2017-personiba.-100-g-kulturas.-biskaps-un-macitajs-peteris-sprogis.id113624/" TargetMode="External"/><Relationship Id="rId2" Type="http://schemas.openxmlformats.org/officeDocument/2006/relationships/hyperlink" Target="http://www.satori.lv/article/personiba-un-pasapzina-mediju-izglitibas-pamats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aciunmacies.valoda.lv/" TargetMode="External"/><Relationship Id="rId2" Type="http://schemas.openxmlformats.org/officeDocument/2006/relationships/hyperlink" Target="http://www.valoda.lv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ee-lv.lv/lv" TargetMode="External"/><Relationship Id="rId5" Type="http://schemas.openxmlformats.org/officeDocument/2006/relationships/hyperlink" Target="https://www.facebook.com/latviesuvalodasagentura?ref=aymt_homepage_panel" TargetMode="External"/><Relationship Id="rId4" Type="http://schemas.openxmlformats.org/officeDocument/2006/relationships/hyperlink" Target="https://twitter.com/LVA_DIASPOR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765390" y="5562600"/>
            <a:ext cx="8839200" cy="3805239"/>
            <a:chOff x="96" y="1875"/>
            <a:chExt cx="5568" cy="2445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96" y="3320"/>
              <a:ext cx="5568" cy="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07" y="187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910" y="2032"/>
              <a:ext cx="3696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577" y="2149"/>
              <a:ext cx="0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724" y="2149"/>
              <a:ext cx="15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v-LV" altLang="lv-LV" sz="2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lv-LV" altLang="lv-LV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97" y="2188"/>
              <a:ext cx="577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982" y="2149"/>
              <a:ext cx="14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v-LV" altLang="lv-LV" sz="2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816" y="2383"/>
              <a:ext cx="0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1726" y="2383"/>
              <a:ext cx="1510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237" y="2539"/>
              <a:ext cx="14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v-LV" altLang="lv-LV" sz="2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719399" y="1971097"/>
            <a:ext cx="2272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lv-LV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nodarbība</a:t>
            </a:r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itle 2"/>
          <p:cNvSpPr>
            <a:spLocks noGrp="1"/>
          </p:cNvSpPr>
          <p:nvPr>
            <p:ph type="ctrTitle"/>
          </p:nvPr>
        </p:nvSpPr>
        <p:spPr>
          <a:xfrm>
            <a:off x="749664" y="2581882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lv-LV" sz="4000" dirty="0">
                <a:effectLst/>
              </a:rPr>
              <a:t>Mūsdienu skolotājs: vajadzības un izaicinājumi</a:t>
            </a:r>
            <a:endParaRPr lang="lv-LV" sz="4000" dirty="0"/>
          </a:p>
        </p:txBody>
      </p:sp>
      <p:sp>
        <p:nvSpPr>
          <p:cNvPr id="10" name="Rectangle 9"/>
          <p:cNvSpPr/>
          <p:nvPr/>
        </p:nvSpPr>
        <p:spPr>
          <a:xfrm>
            <a:off x="4405420" y="4463193"/>
            <a:ext cx="4238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algn="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Nodarbību sagatavojusi Inga Sokolova</a:t>
            </a:r>
          </a:p>
          <a:p>
            <a:pPr marL="45720" algn="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LVA, 2020</a:t>
            </a:r>
          </a:p>
          <a:p>
            <a:pPr marL="45720" algn="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" name="Picture 2" descr="O:\LVA logo\40_horizontala_vienkarss_LV\vienkarss_pilnkrasu_rgb_h_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615" y="0"/>
            <a:ext cx="4590924" cy="1967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956941" y="6353218"/>
            <a:ext cx="80346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lv-LV" sz="1400" dirty="0"/>
              <a:t>Pedagogu latviešu valodas prasmju nostiprināšanai C1 līmenī</a:t>
            </a:r>
          </a:p>
        </p:txBody>
      </p:sp>
    </p:spTree>
    <p:extLst>
      <p:ext uri="{BB962C8B-B14F-4D97-AF65-F5344CB8AC3E}">
        <p14:creationId xmlns:p14="http://schemas.microsoft.com/office/powerpoint/2010/main" val="606772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Mūsdienu skolotājs: vajadzības un izaicinājumi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93821" y="1134519"/>
            <a:ext cx="7327751" cy="922882"/>
          </a:xfrm>
        </p:spPr>
        <p:txBody>
          <a:bodyPr/>
          <a:lstStyle/>
          <a:p>
            <a:pPr marL="182880" indent="0" algn="ctr">
              <a:buNone/>
            </a:pPr>
            <a:r>
              <a:rPr lang="lv-LV" sz="4400" dirty="0"/>
              <a:t>Darbs ar frazeoloģismiem 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4B8D4F5-73B9-429C-83D0-E17CE5636CFE}"/>
              </a:ext>
            </a:extLst>
          </p:cNvPr>
          <p:cNvSpPr txBox="1"/>
          <p:nvPr/>
        </p:nvSpPr>
        <p:spPr>
          <a:xfrm>
            <a:off x="990599" y="2438403"/>
            <a:ext cx="667229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2800" dirty="0"/>
              <a:t>Darbs grupā</a:t>
            </a:r>
          </a:p>
          <a:p>
            <a:pPr marL="342900" indent="-342900">
              <a:buAutoNum type="arabicPeriod"/>
            </a:pPr>
            <a:endParaRPr lang="lv-LV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97B0C94-914A-4672-9C4B-FBB8C7DB2078}"/>
              </a:ext>
            </a:extLst>
          </p:cNvPr>
          <p:cNvSpPr txBox="1"/>
          <p:nvPr/>
        </p:nvSpPr>
        <p:spPr>
          <a:xfrm>
            <a:off x="609600" y="3079622"/>
            <a:ext cx="6019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/>
              <a:t>Izmantojot </a:t>
            </a:r>
            <a:r>
              <a:rPr lang="lv-LV" sz="2400" dirty="0" smtClean="0"/>
              <a:t>jau izveidotos teikumus un citus frazeoloģismus</a:t>
            </a:r>
            <a:r>
              <a:rPr lang="lv-LV" sz="2400" dirty="0"/>
              <a:t>, veidojiet stāstījumu par to, kas iegūts: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lv-LV" sz="2400" dirty="0"/>
              <a:t>lasot tekstu;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lv-LV" sz="2400" dirty="0"/>
              <a:t>skatoties videomateriālu;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lv-LV" sz="2400" dirty="0"/>
              <a:t>iesaistoties </a:t>
            </a:r>
            <a:r>
              <a:rPr lang="lv-LV" sz="2400" dirty="0" smtClean="0"/>
              <a:t>diskusijās!</a:t>
            </a:r>
            <a:endParaRPr lang="lv-LV" sz="24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D2E7E34-A7C8-4952-996E-9008D7BDA0D3}"/>
              </a:ext>
            </a:extLst>
          </p:cNvPr>
          <p:cNvSpPr txBox="1"/>
          <p:nvPr/>
        </p:nvSpPr>
        <p:spPr>
          <a:xfrm>
            <a:off x="6019800" y="54864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b="1" dirty="0"/>
              <a:t>Pastāstiet par saviem </a:t>
            </a:r>
            <a:r>
              <a:rPr lang="lv-LV" sz="2400" b="1" dirty="0" smtClean="0"/>
              <a:t>ieguvumiem! </a:t>
            </a:r>
            <a:r>
              <a:rPr lang="lv-LV" sz="2400" b="1" dirty="0">
                <a:sym typeface="Wingdings" panose="05000000000000000000" pitchFamily="2" charset="2"/>
              </a:rPr>
              <a:t></a:t>
            </a:r>
            <a:endParaRPr lang="lv-LV" sz="2400" b="1" dirty="0"/>
          </a:p>
        </p:txBody>
      </p:sp>
    </p:spTree>
    <p:extLst>
      <p:ext uri="{BB962C8B-B14F-4D97-AF65-F5344CB8AC3E}">
        <p14:creationId xmlns:p14="http://schemas.microsoft.com/office/powerpoint/2010/main" val="2409572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Mūsdienu skolotājs: vajadzības un izaicinājumi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2362200"/>
            <a:ext cx="7327751" cy="2743199"/>
          </a:xfrm>
        </p:spPr>
        <p:txBody>
          <a:bodyPr/>
          <a:lstStyle/>
          <a:p>
            <a:pPr marL="182880" indent="0" algn="ctr">
              <a:buNone/>
            </a:pPr>
            <a:r>
              <a:rPr lang="lv-LV" sz="1600" dirty="0">
                <a:effectLst/>
              </a:rPr>
              <a:t>Teksts: </a:t>
            </a:r>
            <a:r>
              <a:rPr lang="lv-LV" sz="1600" dirty="0" smtClean="0">
                <a:latin typeface="Trebuchet MS" panose="020B0603020202020204" pitchFamily="34" charset="0"/>
              </a:rPr>
              <a:t>«</a:t>
            </a:r>
            <a:r>
              <a:rPr lang="lv-LV" sz="1600" dirty="0" err="1" smtClean="0">
                <a:effectLst/>
              </a:rPr>
              <a:t>Satori</a:t>
            </a:r>
            <a:r>
              <a:rPr lang="lv-LV" sz="1600" dirty="0" smtClean="0">
                <a:latin typeface="Trebuchet MS" panose="020B0603020202020204" pitchFamily="34" charset="0"/>
              </a:rPr>
              <a:t>»</a:t>
            </a:r>
            <a:r>
              <a:rPr lang="lv-LV" sz="1600" dirty="0" smtClean="0">
                <a:effectLst/>
              </a:rPr>
              <a:t> </a:t>
            </a:r>
            <a:r>
              <a:rPr lang="lv-LV" sz="1600" dirty="0">
                <a:effectLst/>
              </a:rPr>
              <a:t>saruna ar Renē </a:t>
            </a:r>
            <a:r>
              <a:rPr lang="lv-LV" sz="1600" dirty="0" err="1" smtClean="0">
                <a:effectLst/>
              </a:rPr>
              <a:t>Hobsu</a:t>
            </a:r>
            <a:r>
              <a:rPr lang="lv-LV" sz="1600" dirty="0" smtClean="0">
                <a:effectLst/>
              </a:rPr>
              <a:t> «Personība </a:t>
            </a:r>
            <a:r>
              <a:rPr lang="lv-LV" sz="1600" dirty="0">
                <a:effectLst/>
              </a:rPr>
              <a:t>un pašapziņa – mediju izglītības </a:t>
            </a:r>
            <a:r>
              <a:rPr lang="lv-LV" sz="1600" dirty="0" smtClean="0">
                <a:effectLst/>
              </a:rPr>
              <a:t>pamats</a:t>
            </a:r>
            <a:r>
              <a:rPr lang="lv-LV" sz="1600" dirty="0" smtClean="0">
                <a:latin typeface="Trebuchet MS" panose="020B0603020202020204" pitchFamily="34" charset="0"/>
              </a:rPr>
              <a:t>»</a:t>
            </a:r>
            <a:r>
              <a:rPr lang="lv-LV" sz="1600" u="sng" dirty="0">
                <a:solidFill>
                  <a:schemeClr val="accent4"/>
                </a:solidFill>
                <a:effectLst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/>
            </a:r>
            <a:br>
              <a:rPr lang="lv-LV" sz="1600" u="sng" dirty="0">
                <a:solidFill>
                  <a:schemeClr val="accent4"/>
                </a:solidFill>
                <a:effectLst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</a:br>
            <a:r>
              <a:rPr lang="lv-LV" sz="1600" u="sng" dirty="0">
                <a:solidFill>
                  <a:schemeClr val="accent4"/>
                </a:solidFill>
                <a:effectLst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http://www.satori.lv/article/personiba-un-pasapzina-mediju-izglitibas-pamats</a:t>
            </a:r>
            <a:r>
              <a:rPr lang="lv-LV" sz="1600" u="sng" dirty="0">
                <a:effectLst/>
              </a:rPr>
              <a:t/>
            </a:r>
            <a:br>
              <a:rPr lang="lv-LV" sz="1600" u="sng" dirty="0">
                <a:effectLst/>
              </a:rPr>
            </a:br>
            <a:r>
              <a:rPr lang="lv-LV" sz="1600" u="sng" dirty="0">
                <a:effectLst/>
              </a:rPr>
              <a:t/>
            </a:r>
            <a:br>
              <a:rPr lang="lv-LV" sz="1600" u="sng" dirty="0">
                <a:effectLst/>
              </a:rPr>
            </a:br>
            <a:r>
              <a:rPr lang="lv-LV" sz="1600" dirty="0">
                <a:effectLst/>
              </a:rPr>
              <a:t>Videomateriāls: LTV.LV raidījums </a:t>
            </a:r>
            <a:r>
              <a:rPr lang="lv-LV" sz="1600" dirty="0" smtClean="0">
                <a:latin typeface="Trebuchet MS" panose="020B0603020202020204" pitchFamily="34" charset="0"/>
              </a:rPr>
              <a:t>«</a:t>
            </a:r>
            <a:r>
              <a:rPr lang="lv-LV" sz="1600" dirty="0" smtClean="0">
                <a:effectLst/>
              </a:rPr>
              <a:t>Personība.100 </a:t>
            </a:r>
            <a:r>
              <a:rPr lang="lv-LV" sz="1600" dirty="0">
                <a:effectLst/>
              </a:rPr>
              <a:t>g kultūras. Bīskaps un mācītājs Pēteris </a:t>
            </a:r>
            <a:r>
              <a:rPr lang="lv-LV" sz="1600" dirty="0" smtClean="0">
                <a:effectLst/>
              </a:rPr>
              <a:t>Sproģis</a:t>
            </a:r>
            <a:r>
              <a:rPr lang="lv-LV" sz="1600" dirty="0" smtClean="0">
                <a:latin typeface="Trebuchet MS" panose="020B0603020202020204" pitchFamily="34" charset="0"/>
              </a:rPr>
              <a:t>»</a:t>
            </a:r>
            <a:r>
              <a:rPr lang="lv-LV" sz="1600" u="sng" dirty="0">
                <a:effectLst/>
              </a:rPr>
              <a:t/>
            </a:r>
            <a:br>
              <a:rPr lang="lv-LV" sz="1600" u="sng" dirty="0">
                <a:effectLst/>
              </a:rPr>
            </a:br>
            <a:r>
              <a:rPr lang="lv-LV" sz="1600" u="sng" dirty="0">
                <a:effectLst/>
                <a:hlinkClick r:id="rId3"/>
              </a:rPr>
              <a:t>https://ltv.lsm.lv/lv/raksts/19.12.2017-personiba.-100-g-kulturas.-biskaps-un-macitajs-peteris-sprogis.id113624/</a:t>
            </a:r>
            <a:r>
              <a:rPr lang="lv-LV" sz="1600" dirty="0">
                <a:effectLst/>
              </a:rPr>
              <a:t> </a:t>
            </a:r>
            <a:br>
              <a:rPr lang="lv-LV" sz="1600" dirty="0">
                <a:effectLst/>
              </a:rPr>
            </a:br>
            <a:r>
              <a:rPr lang="lv-LV" sz="1600" dirty="0">
                <a:effectLst/>
              </a:rPr>
              <a:t/>
            </a:r>
            <a:br>
              <a:rPr lang="lv-LV" sz="1600" dirty="0">
                <a:effectLst/>
              </a:rPr>
            </a:br>
            <a:r>
              <a:rPr lang="lv-LV" sz="1600" dirty="0">
                <a:effectLst/>
              </a:rPr>
              <a:t>Strādājot ar </a:t>
            </a:r>
            <a:r>
              <a:rPr lang="lv-LV" sz="1600" dirty="0" smtClean="0">
                <a:effectLst/>
              </a:rPr>
              <a:t>frazeoloģismiem, </a:t>
            </a:r>
            <a:r>
              <a:rPr lang="lv-LV" sz="1600" dirty="0">
                <a:effectLst/>
              </a:rPr>
              <a:t>tiek izmantota </a:t>
            </a:r>
            <a:r>
              <a:rPr lang="lv-LV" sz="1600" dirty="0" err="1" smtClean="0">
                <a:effectLst/>
              </a:rPr>
              <a:t>Portfolio</a:t>
            </a:r>
            <a:r>
              <a:rPr lang="lv-LV" sz="1600" dirty="0" smtClean="0">
                <a:effectLst/>
              </a:rPr>
              <a:t> 11</a:t>
            </a:r>
            <a:r>
              <a:rPr lang="lv-LV" sz="1600" dirty="0">
                <a:effectLst/>
              </a:rPr>
              <a:t>. </a:t>
            </a:r>
            <a:r>
              <a:rPr lang="lv-LV" sz="1600" dirty="0" smtClean="0">
                <a:effectLst/>
              </a:rPr>
              <a:t>lpp. esošā darba lapa</a:t>
            </a:r>
            <a:r>
              <a:rPr lang="lv-LV" sz="1600" dirty="0">
                <a:effectLst/>
              </a:rPr>
              <a:t/>
            </a:r>
            <a:br>
              <a:rPr lang="lv-LV" sz="1600" dirty="0">
                <a:effectLst/>
              </a:rPr>
            </a:br>
            <a:endParaRPr lang="lv-LV" sz="16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0241D17-1455-4BBB-8FA8-437848B05B4D}"/>
              </a:ext>
            </a:extLst>
          </p:cNvPr>
          <p:cNvSpPr txBox="1"/>
          <p:nvPr/>
        </p:nvSpPr>
        <p:spPr>
          <a:xfrm>
            <a:off x="1143000" y="1134518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/>
              <a:t>Izmantotās literatūras  un videomateriālu saraksts</a:t>
            </a:r>
          </a:p>
        </p:txBody>
      </p:sp>
    </p:spTree>
    <p:extLst>
      <p:ext uri="{BB962C8B-B14F-4D97-AF65-F5344CB8AC3E}">
        <p14:creationId xmlns:p14="http://schemas.microsoft.com/office/powerpoint/2010/main" val="3685192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4114800"/>
            <a:ext cx="8299123" cy="2111602"/>
          </a:xfr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lv-LV" altLang="lv-LV" sz="1600" dirty="0">
              <a:solidFill>
                <a:schemeClr val="tx1"/>
              </a:solidFill>
              <a:ea typeface="MS PGothic" pitchFamily="34" charset="-128"/>
              <a:hlinkClick r:id="rId2"/>
            </a:endParaRP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www.valoda.lv</a:t>
            </a:r>
            <a:endParaRPr lang="lv-LV" altLang="lv-LV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"/>
              </a:rPr>
              <a:t>http://maciunmacies.valoda.lv/</a:t>
            </a:r>
            <a:endParaRPr lang="lv-LV" altLang="lv-LV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4"/>
              </a:rPr>
              <a:t>https://twitter.com/LVA_DIASPORA</a:t>
            </a:r>
            <a:endParaRPr lang="lv-LV" altLang="lv-LV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5"/>
              </a:rPr>
              <a:t>https://www.facebook.com/latviesuvalodasagentura?ref=aymt_homepage_panel</a:t>
            </a:r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6"/>
              </a:rPr>
              <a:t>http://www.ee-lv.lv/lv</a:t>
            </a:r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7874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Mūsdienu skolotājs: vajadzības un izaicinājumi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327751" cy="995072"/>
          </a:xfrm>
        </p:spPr>
        <p:txBody>
          <a:bodyPr/>
          <a:lstStyle/>
          <a:p>
            <a:pPr marL="182880" indent="0" algn="ctr">
              <a:buNone/>
            </a:pPr>
            <a:r>
              <a:rPr lang="lv-LV" dirty="0"/>
              <a:t>Saturs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1114E4A-3422-42C3-8850-BAC370EF0790}"/>
              </a:ext>
            </a:extLst>
          </p:cNvPr>
          <p:cNvSpPr txBox="1"/>
          <p:nvPr/>
        </p:nvSpPr>
        <p:spPr>
          <a:xfrm>
            <a:off x="693821" y="2590800"/>
            <a:ext cx="784057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lv-LV" sz="2400" dirty="0"/>
              <a:t>Darbs ar tekstu: </a:t>
            </a:r>
            <a:r>
              <a:rPr lang="lv-LV" sz="2400" dirty="0" smtClean="0"/>
              <a:t>«</a:t>
            </a:r>
            <a:r>
              <a:rPr lang="lv-LV" sz="2400" dirty="0" err="1" smtClean="0"/>
              <a:t>Satori</a:t>
            </a:r>
            <a:r>
              <a:rPr lang="lv-LV" sz="2400" dirty="0" smtClean="0"/>
              <a:t>» </a:t>
            </a:r>
            <a:r>
              <a:rPr lang="lv-LV" sz="2400" dirty="0"/>
              <a:t>saruna ar Renē </a:t>
            </a:r>
            <a:r>
              <a:rPr lang="lv-LV" sz="2400" dirty="0" err="1" smtClean="0"/>
              <a:t>Hobsu</a:t>
            </a:r>
            <a:r>
              <a:rPr lang="lv-LV" sz="2400" dirty="0"/>
              <a:t> </a:t>
            </a:r>
            <a:r>
              <a:rPr lang="lv-LV" sz="2400" dirty="0" smtClean="0"/>
              <a:t> «Personība </a:t>
            </a:r>
            <a:r>
              <a:rPr lang="lv-LV" sz="2400" dirty="0"/>
              <a:t>un pašapziņa –</a:t>
            </a:r>
            <a:r>
              <a:rPr lang="lv-LV" sz="2400" dirty="0" smtClean="0"/>
              <a:t> mediju </a:t>
            </a:r>
            <a:r>
              <a:rPr lang="lv-LV" sz="2400" dirty="0"/>
              <a:t>izglītības </a:t>
            </a:r>
            <a:r>
              <a:rPr lang="lv-LV" sz="2400" dirty="0" smtClean="0"/>
              <a:t>pamats»</a:t>
            </a:r>
            <a:endParaRPr lang="lv-LV" sz="2400" dirty="0"/>
          </a:p>
          <a:p>
            <a:pPr marL="342900" indent="-342900">
              <a:buAutoNum type="arabicPeriod"/>
            </a:pPr>
            <a:r>
              <a:rPr lang="lv-LV" sz="2400" dirty="0"/>
              <a:t>Darbs ar videomateriālu: LTV.LV raidījums </a:t>
            </a:r>
            <a:r>
              <a:rPr lang="lv-LV" sz="2400" dirty="0" smtClean="0"/>
              <a:t>«Personība</a:t>
            </a:r>
            <a:r>
              <a:rPr lang="lv-LV" sz="2400" dirty="0"/>
              <a:t>. 100 g </a:t>
            </a:r>
            <a:r>
              <a:rPr lang="lv-LV" sz="2400" dirty="0" smtClean="0"/>
              <a:t>kultūras. </a:t>
            </a:r>
            <a:r>
              <a:rPr lang="lv-LV" sz="2400" dirty="0"/>
              <a:t>Bīskaps un mācītājs Pēteris </a:t>
            </a:r>
            <a:r>
              <a:rPr lang="lv-LV" sz="2400" dirty="0" smtClean="0"/>
              <a:t>Sproģis»</a:t>
            </a:r>
            <a:endParaRPr lang="lv-LV" sz="2400" dirty="0"/>
          </a:p>
          <a:p>
            <a:pPr marL="342900" indent="-342900">
              <a:buAutoNum type="arabicPeriod"/>
            </a:pPr>
            <a:r>
              <a:rPr lang="lv-LV" sz="2400" dirty="0"/>
              <a:t>Darbs ar </a:t>
            </a:r>
            <a:r>
              <a:rPr lang="lv-LV" sz="2400" dirty="0" smtClean="0"/>
              <a:t>frazeoloģiju, </a:t>
            </a:r>
            <a:r>
              <a:rPr lang="lv-LV" sz="2400" dirty="0" err="1"/>
              <a:t>tekstveide</a:t>
            </a:r>
            <a:endParaRPr lang="lv-LV" sz="2400" dirty="0"/>
          </a:p>
          <a:p>
            <a:pPr marL="342900" indent="-342900">
              <a:buAutoNum type="arabicPeriod"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34787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Mūsdienu skolotājs: vajadzības un izaicinājumi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696200" cy="995072"/>
          </a:xfrm>
        </p:spPr>
        <p:txBody>
          <a:bodyPr/>
          <a:lstStyle/>
          <a:p>
            <a:pPr marL="182880" indent="0" algn="ctr">
              <a:buNone/>
            </a:pPr>
            <a:r>
              <a:rPr lang="lv-LV" dirty="0"/>
              <a:t>Jautājumi diskusijai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D56D8BC-2959-458D-914E-8B397B129177}"/>
              </a:ext>
            </a:extLst>
          </p:cNvPr>
          <p:cNvSpPr txBox="1"/>
          <p:nvPr/>
        </p:nvSpPr>
        <p:spPr>
          <a:xfrm>
            <a:off x="457200" y="2974693"/>
            <a:ext cx="8153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lv-LV" sz="2800" dirty="0"/>
              <a:t>Kā mainījies skolotāja sociālais statuss jūsu darba pieredzes laikā?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lv-LV" sz="2800" dirty="0"/>
              <a:t>Kādi ir mūsdienu skolotāja ieguvumi?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lv-LV" sz="2800" dirty="0"/>
              <a:t>Kā jūs definētu savas profesionālās vajadzības?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lv-LV" sz="2800" dirty="0"/>
              <a:t>Ko jūs varat darīt, lai jūsu gaidas un realitāte atbilstu?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5105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Mūsdienu skolotājs: vajadzības un izaicinājumi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8186530" cy="842672"/>
          </a:xfrm>
        </p:spPr>
        <p:txBody>
          <a:bodyPr/>
          <a:lstStyle/>
          <a:p>
            <a:pPr lvl="1" algn="l"/>
            <a:r>
              <a:rPr lang="lv-LV" sz="2800" u="sng" dirty="0">
                <a:latin typeface="+mj-lt"/>
              </a:rPr>
              <a:t>Teksts</a:t>
            </a:r>
            <a:r>
              <a:rPr lang="lv-LV" sz="2800" dirty="0">
                <a:latin typeface="+mj-lt"/>
              </a:rPr>
              <a:t>: </a:t>
            </a:r>
            <a:r>
              <a:rPr lang="lv-LV" sz="2800" dirty="0" smtClean="0">
                <a:latin typeface="Trebuchet MS" panose="020B0603020202020204" pitchFamily="34" charset="0"/>
              </a:rPr>
              <a:t>«</a:t>
            </a:r>
            <a:r>
              <a:rPr lang="lv-LV" sz="2800" dirty="0" err="1" smtClean="0">
                <a:latin typeface="+mj-lt"/>
              </a:rPr>
              <a:t>Satori</a:t>
            </a:r>
            <a:r>
              <a:rPr lang="lv-LV" sz="2800" dirty="0" smtClean="0">
                <a:latin typeface="Trebuchet MS" panose="020B0603020202020204" pitchFamily="34" charset="0"/>
              </a:rPr>
              <a:t>»</a:t>
            </a:r>
            <a:r>
              <a:rPr lang="lv-LV" sz="2800" dirty="0" smtClean="0">
                <a:latin typeface="+mj-lt"/>
              </a:rPr>
              <a:t> </a:t>
            </a:r>
            <a:r>
              <a:rPr lang="lv-LV" sz="2800" dirty="0">
                <a:latin typeface="+mj-lt"/>
              </a:rPr>
              <a:t>saruna ar Renē </a:t>
            </a:r>
            <a:r>
              <a:rPr lang="lv-LV" sz="2800" dirty="0" err="1" smtClean="0">
                <a:latin typeface="+mj-lt"/>
              </a:rPr>
              <a:t>Hobsu</a:t>
            </a:r>
            <a:r>
              <a:rPr lang="lv-LV" sz="2800" dirty="0" smtClean="0">
                <a:latin typeface="+mj-lt"/>
              </a:rPr>
              <a:t> «Personība </a:t>
            </a:r>
            <a:r>
              <a:rPr lang="lv-LV" sz="2800" dirty="0">
                <a:latin typeface="+mj-lt"/>
              </a:rPr>
              <a:t>un pašapziņa – mediju izglītības </a:t>
            </a:r>
            <a:r>
              <a:rPr lang="lv-LV" sz="2800" dirty="0" smtClean="0">
                <a:latin typeface="+mj-lt"/>
              </a:rPr>
              <a:t>pamats»</a:t>
            </a:r>
            <a:r>
              <a:rPr lang="lv-LV" sz="2800" dirty="0"/>
              <a:t/>
            </a:r>
            <a:br>
              <a:rPr lang="lv-LV" sz="2800" dirty="0"/>
            </a:br>
            <a:r>
              <a:rPr lang="lv-LV" sz="2800" dirty="0"/>
              <a:t/>
            </a:r>
            <a:br>
              <a:rPr lang="lv-LV" sz="2800" dirty="0"/>
            </a:br>
            <a:r>
              <a:rPr lang="lv-LV" sz="2400" dirty="0"/>
              <a:t>		</a:t>
            </a:r>
            <a:r>
              <a:rPr lang="lv-LV" sz="2400" b="1" dirty="0">
                <a:effectLst/>
              </a:rPr>
              <a:t>Uzdevumi pēc teksta </a:t>
            </a:r>
            <a:r>
              <a:rPr lang="lv-LV" sz="2400" b="1" dirty="0" smtClean="0">
                <a:effectLst/>
              </a:rPr>
              <a:t>izlasīšanas (1.)</a:t>
            </a:r>
            <a:r>
              <a:rPr lang="lv-LV" sz="2400" b="1" dirty="0"/>
              <a:t/>
            </a:r>
            <a:br>
              <a:rPr lang="lv-LV" sz="2400" b="1" dirty="0"/>
            </a:br>
            <a:r>
              <a:rPr lang="lv-LV" sz="2400" dirty="0">
                <a:effectLst/>
              </a:rPr>
              <a:t/>
            </a:r>
            <a:br>
              <a:rPr lang="lv-LV" sz="2400" dirty="0">
                <a:effectLst/>
              </a:rPr>
            </a:br>
            <a:r>
              <a:rPr lang="lv-LV" sz="2400" dirty="0" smtClean="0">
                <a:effectLst/>
              </a:rPr>
              <a:t>* </a:t>
            </a:r>
            <a:r>
              <a:rPr lang="lv-LV" sz="2400" dirty="0" smtClean="0"/>
              <a:t>Strādājot </a:t>
            </a:r>
            <a:r>
              <a:rPr lang="lv-LV" sz="2400" dirty="0"/>
              <a:t>individuāli, </a:t>
            </a:r>
            <a:r>
              <a:rPr lang="lv-LV" sz="2400" dirty="0" smtClean="0"/>
              <a:t>uzrakstiet trīs</a:t>
            </a:r>
            <a:r>
              <a:rPr lang="lv-LV" sz="2400" dirty="0" smtClean="0">
                <a:effectLst/>
              </a:rPr>
              <a:t> tēzes, </a:t>
            </a:r>
            <a:r>
              <a:rPr lang="lv-LV" sz="2400" dirty="0">
                <a:effectLst/>
              </a:rPr>
              <a:t>kas raksturotu teksta fragmentā iekļauto </a:t>
            </a:r>
            <a:r>
              <a:rPr lang="lv-LV" sz="2400" dirty="0" smtClean="0">
                <a:effectLst/>
              </a:rPr>
              <a:t>domu (</a:t>
            </a:r>
            <a:r>
              <a:rPr lang="lv-LV" sz="2400" i="1" dirty="0" smtClean="0">
                <a:effectLst/>
              </a:rPr>
              <a:t>tēzes jāformulē </a:t>
            </a:r>
            <a:r>
              <a:rPr lang="lv-LV" sz="2400" i="1" dirty="0">
                <a:effectLst/>
              </a:rPr>
              <a:t>kā </a:t>
            </a:r>
            <a:r>
              <a:rPr lang="lv-LV" sz="2400" i="1" dirty="0" smtClean="0">
                <a:effectLst/>
              </a:rPr>
              <a:t>vienkāršs paplašināts teikums</a:t>
            </a:r>
            <a:r>
              <a:rPr lang="lv-LV" sz="2400" dirty="0" smtClean="0">
                <a:effectLst/>
              </a:rPr>
              <a:t>)!</a:t>
            </a:r>
            <a:r>
              <a:rPr lang="lv-LV" sz="2400" dirty="0">
                <a:effectLst/>
              </a:rPr>
              <a:t/>
            </a:r>
            <a:br>
              <a:rPr lang="lv-LV" sz="2400" dirty="0">
                <a:effectLst/>
              </a:rPr>
            </a:br>
            <a:r>
              <a:rPr lang="lv-LV" sz="2400" dirty="0" smtClean="0">
                <a:effectLst/>
              </a:rPr>
              <a:t>* Strādājot </a:t>
            </a:r>
            <a:r>
              <a:rPr lang="lv-LV" sz="2400" dirty="0">
                <a:effectLst/>
              </a:rPr>
              <a:t>pāros, </a:t>
            </a:r>
            <a:r>
              <a:rPr lang="lv-LV" sz="2400" dirty="0" smtClean="0">
                <a:effectLst/>
              </a:rPr>
              <a:t>grupējiet </a:t>
            </a:r>
            <a:r>
              <a:rPr lang="lv-LV" sz="2400" dirty="0">
                <a:effectLst/>
              </a:rPr>
              <a:t>formulētās </a:t>
            </a:r>
            <a:r>
              <a:rPr lang="lv-LV" sz="2400" dirty="0" smtClean="0">
                <a:effectLst/>
              </a:rPr>
              <a:t>tēzes: piekrītat vai nepiekrītat!</a:t>
            </a:r>
            <a:r>
              <a:rPr lang="lv-LV" sz="2800" dirty="0">
                <a:effectLst/>
              </a:rPr>
              <a:t/>
            </a:r>
            <a:br>
              <a:rPr lang="lv-LV" sz="2800" dirty="0">
                <a:effectLst/>
              </a:rPr>
            </a:br>
            <a:endParaRPr lang="lv-LV" sz="28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143000" y="2971800"/>
            <a:ext cx="71134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40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Mūsdienu skolotājs: vajadzības un izaicinājumi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8186530" cy="842672"/>
          </a:xfrm>
        </p:spPr>
        <p:txBody>
          <a:bodyPr/>
          <a:lstStyle/>
          <a:p>
            <a:pPr lvl="1" algn="l"/>
            <a:r>
              <a:rPr lang="lv-LV" sz="2800" u="sng" dirty="0">
                <a:latin typeface="+mj-lt"/>
              </a:rPr>
              <a:t>Teksts</a:t>
            </a:r>
            <a:r>
              <a:rPr lang="lv-LV" sz="2800" dirty="0">
                <a:latin typeface="+mj-lt"/>
              </a:rPr>
              <a:t>: </a:t>
            </a:r>
            <a:r>
              <a:rPr lang="lv-LV" sz="2800" dirty="0" smtClean="0">
                <a:latin typeface="Trebuchet MS" panose="020B0603020202020204" pitchFamily="34" charset="0"/>
              </a:rPr>
              <a:t>«</a:t>
            </a:r>
            <a:r>
              <a:rPr lang="lv-LV" sz="2800" dirty="0" err="1" smtClean="0">
                <a:latin typeface="+mj-lt"/>
              </a:rPr>
              <a:t>Satori</a:t>
            </a:r>
            <a:r>
              <a:rPr lang="lv-LV" sz="2800" dirty="0" smtClean="0">
                <a:latin typeface="Trebuchet MS" panose="020B0603020202020204" pitchFamily="34" charset="0"/>
              </a:rPr>
              <a:t>»</a:t>
            </a:r>
            <a:r>
              <a:rPr lang="lv-LV" sz="2800" dirty="0" smtClean="0">
                <a:latin typeface="+mj-lt"/>
              </a:rPr>
              <a:t> </a:t>
            </a:r>
            <a:r>
              <a:rPr lang="lv-LV" sz="2800" dirty="0">
                <a:latin typeface="+mj-lt"/>
              </a:rPr>
              <a:t>saruna ar Renē </a:t>
            </a:r>
            <a:r>
              <a:rPr lang="lv-LV" sz="2800" dirty="0" err="1" smtClean="0">
                <a:latin typeface="+mj-lt"/>
              </a:rPr>
              <a:t>Hobsu</a:t>
            </a:r>
            <a:r>
              <a:rPr lang="lv-LV" sz="2800" dirty="0" smtClean="0">
                <a:latin typeface="+mj-lt"/>
              </a:rPr>
              <a:t> «Personība </a:t>
            </a:r>
            <a:r>
              <a:rPr lang="lv-LV" sz="2800" dirty="0">
                <a:latin typeface="+mj-lt"/>
              </a:rPr>
              <a:t>un pašapziņa – mediju izglītības </a:t>
            </a:r>
            <a:r>
              <a:rPr lang="lv-LV" sz="2800" dirty="0" smtClean="0">
                <a:latin typeface="+mj-lt"/>
              </a:rPr>
              <a:t>pamats»</a:t>
            </a:r>
            <a:r>
              <a:rPr lang="lv-LV" sz="2800" dirty="0"/>
              <a:t/>
            </a:r>
            <a:br>
              <a:rPr lang="lv-LV" sz="2800" dirty="0"/>
            </a:br>
            <a:r>
              <a:rPr lang="lv-LV" sz="2400" dirty="0"/>
              <a:t/>
            </a:r>
            <a:br>
              <a:rPr lang="lv-LV" sz="2400" dirty="0"/>
            </a:br>
            <a:r>
              <a:rPr lang="lv-LV" sz="2400" dirty="0"/>
              <a:t>		</a:t>
            </a:r>
            <a:r>
              <a:rPr lang="lv-LV" sz="2400" b="1" dirty="0">
                <a:effectLst/>
              </a:rPr>
              <a:t>Uzdevumi pēc teksta </a:t>
            </a:r>
            <a:r>
              <a:rPr lang="lv-LV" sz="2400" b="1" dirty="0" smtClean="0">
                <a:effectLst/>
              </a:rPr>
              <a:t>izlasīšanas (2.)</a:t>
            </a:r>
            <a:r>
              <a:rPr lang="lv-LV" sz="2400" dirty="0"/>
              <a:t/>
            </a:r>
            <a:br>
              <a:rPr lang="lv-LV" sz="2400" dirty="0"/>
            </a:br>
            <a:r>
              <a:rPr lang="lv-LV" sz="2400" dirty="0">
                <a:effectLst/>
              </a:rPr>
              <a:t/>
            </a:r>
            <a:br>
              <a:rPr lang="lv-LV" sz="2400" dirty="0">
                <a:effectLst/>
              </a:rPr>
            </a:br>
            <a:r>
              <a:rPr lang="lv-LV" sz="2400" dirty="0" smtClean="0">
                <a:effectLst/>
              </a:rPr>
              <a:t>* </a:t>
            </a:r>
            <a:r>
              <a:rPr lang="lv-LV" sz="2400" dirty="0" smtClean="0"/>
              <a:t>Izvērtējiet, </a:t>
            </a:r>
            <a:r>
              <a:rPr lang="lv-LV" sz="2400" dirty="0"/>
              <a:t>kādēļ kāds no izteikumiem nav pieņemams</a:t>
            </a:r>
            <a:r>
              <a:rPr lang="lv-LV" sz="2400" dirty="0" smtClean="0"/>
              <a:t>, un noformulējiet </a:t>
            </a:r>
            <a:r>
              <a:rPr lang="lv-LV" sz="2400" dirty="0"/>
              <a:t>trīs pretargumentus (</a:t>
            </a:r>
            <a:r>
              <a:rPr lang="lv-LV" sz="2400" i="1" dirty="0"/>
              <a:t>pretargumentu formulējumos </a:t>
            </a:r>
            <a:r>
              <a:rPr lang="lv-LV" sz="2400" i="1" dirty="0" smtClean="0"/>
              <a:t>iekļaujiet </a:t>
            </a:r>
            <a:r>
              <a:rPr lang="lv-LV" sz="2400" i="1" dirty="0"/>
              <a:t>ne tikai personisko pieredzi, bet arī pedagoģijas konceptus</a:t>
            </a:r>
            <a:r>
              <a:rPr lang="lv-LV" sz="2400" dirty="0" smtClean="0"/>
              <a:t>)!</a:t>
            </a:r>
            <a:r>
              <a:rPr lang="lv-LV" sz="2400" dirty="0"/>
              <a:t/>
            </a:r>
            <a:br>
              <a:rPr lang="lv-LV" sz="2400" dirty="0"/>
            </a:br>
            <a:r>
              <a:rPr lang="lv-LV" sz="2400" dirty="0" smtClean="0"/>
              <a:t>* Sniedziet </a:t>
            </a:r>
            <a:r>
              <a:rPr lang="lv-LV" sz="2400" dirty="0"/>
              <a:t>atgriezenisko saiti par savu darbu ar </a:t>
            </a:r>
            <a:r>
              <a:rPr lang="lv-LV" sz="2400" dirty="0" smtClean="0"/>
              <a:t>tekstu!</a:t>
            </a:r>
            <a:r>
              <a:rPr lang="lv-LV" sz="2400" dirty="0"/>
              <a:t/>
            </a:r>
            <a:br>
              <a:rPr lang="lv-LV" sz="2400" dirty="0"/>
            </a:br>
            <a:r>
              <a:rPr lang="lv-LV" sz="2800" dirty="0">
                <a:effectLst/>
              </a:rPr>
              <a:t/>
            </a:r>
            <a:br>
              <a:rPr lang="lv-LV" sz="2800" dirty="0">
                <a:effectLst/>
              </a:rPr>
            </a:br>
            <a:r>
              <a:rPr lang="lv-LV" sz="2800" dirty="0">
                <a:effectLst/>
              </a:rPr>
              <a:t/>
            </a:r>
            <a:br>
              <a:rPr lang="lv-LV" sz="2800" dirty="0">
                <a:effectLst/>
              </a:rPr>
            </a:br>
            <a:endParaRPr lang="lv-LV" sz="28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219200" y="3048000"/>
            <a:ext cx="71134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355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/>
              <a:t>Mūsdienu skolotājs: vajadzības un izaicinājumi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696200" cy="995072"/>
          </a:xfrm>
        </p:spPr>
        <p:txBody>
          <a:bodyPr/>
          <a:lstStyle/>
          <a:p>
            <a:pPr marL="182880" indent="0" algn="ctr">
              <a:buNone/>
            </a:pPr>
            <a:r>
              <a:rPr lang="lv-LV" sz="3600" dirty="0"/>
              <a:t>Jautājumi pirms videomateriāla noskatīšanās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D56D8BC-2959-458D-914E-8B397B129177}"/>
              </a:ext>
            </a:extLst>
          </p:cNvPr>
          <p:cNvSpPr txBox="1"/>
          <p:nvPr/>
        </p:nvSpPr>
        <p:spPr>
          <a:xfrm>
            <a:off x="457200" y="2974693"/>
            <a:ext cx="81534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lv-LV" sz="2800" dirty="0" smtClean="0"/>
              <a:t>19</a:t>
            </a:r>
            <a:r>
              <a:rPr lang="lv-LV" sz="2800" dirty="0"/>
              <a:t>. gadsimtā Latvijā par cienījamām </a:t>
            </a:r>
            <a:r>
              <a:rPr lang="lv-LV" sz="2800" dirty="0" smtClean="0"/>
              <a:t>uzskatīja </a:t>
            </a:r>
            <a:r>
              <a:rPr lang="lv-LV" sz="2800" dirty="0"/>
              <a:t>skolotāja un mācītāja </a:t>
            </a:r>
            <a:r>
              <a:rPr lang="lv-LV" sz="2800" dirty="0" smtClean="0"/>
              <a:t>profesijas. </a:t>
            </a:r>
            <a:r>
              <a:rPr lang="lv-LV" sz="2800" dirty="0"/>
              <a:t>Vai un kas ir mainījies šajā situācijā</a:t>
            </a:r>
            <a:r>
              <a:rPr lang="lv-LV" sz="2800" dirty="0" smtClean="0"/>
              <a:t>?</a:t>
            </a:r>
            <a:endParaRPr lang="lv-LV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lv-LV" sz="2800" dirty="0" smtClean="0"/>
              <a:t>Vai </a:t>
            </a:r>
            <a:r>
              <a:rPr lang="lv-LV" sz="2800" dirty="0"/>
              <a:t>un kā profesijas pārstāvis var ietekmēt savas profesijas uztveri?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lv-LV" sz="2800" dirty="0" smtClean="0"/>
              <a:t>Kā </a:t>
            </a:r>
            <a:r>
              <a:rPr lang="lv-LV" sz="2800" dirty="0"/>
              <a:t>jūs raksturotu mūsdienu skolotāju?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lv-LV" sz="2800" dirty="0" smtClean="0"/>
              <a:t>Vai </a:t>
            </a:r>
            <a:r>
              <a:rPr lang="lv-LV" sz="2800" dirty="0"/>
              <a:t>pamatoti ir izmantot </a:t>
            </a:r>
            <a:r>
              <a:rPr lang="lv-LV" sz="2800" dirty="0" smtClean="0"/>
              <a:t>terminu </a:t>
            </a:r>
            <a:r>
              <a:rPr lang="lv-LV" sz="2800" i="1" dirty="0" smtClean="0"/>
              <a:t>misija</a:t>
            </a:r>
            <a:r>
              <a:rPr lang="lv-LV" sz="2800" dirty="0" smtClean="0"/>
              <a:t> </a:t>
            </a:r>
            <a:r>
              <a:rPr lang="lv-LV" sz="2800" dirty="0"/>
              <a:t>vai </a:t>
            </a:r>
            <a:r>
              <a:rPr lang="lv-LV" sz="2800" i="1" dirty="0" smtClean="0"/>
              <a:t>profesionālisms</a:t>
            </a:r>
            <a:r>
              <a:rPr lang="lv-LV" sz="2800" dirty="0" smtClean="0"/>
              <a:t>?</a:t>
            </a:r>
            <a:endParaRPr lang="lv-LV" sz="2800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81616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Mūsdienu skolotājs: vajadzības un izaicinājumi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327751" cy="842672"/>
          </a:xfrm>
        </p:spPr>
        <p:txBody>
          <a:bodyPr/>
          <a:lstStyle/>
          <a:p>
            <a:pPr lvl="1"/>
            <a:r>
              <a:rPr lang="lv-LV" sz="2800" u="sng" dirty="0">
                <a:latin typeface="+mj-lt"/>
              </a:rPr>
              <a:t>Videomateriāls</a:t>
            </a:r>
            <a:r>
              <a:rPr lang="lv-LV" sz="2800" dirty="0">
                <a:latin typeface="+mj-lt"/>
              </a:rPr>
              <a:t>: </a:t>
            </a:r>
            <a:r>
              <a:rPr lang="lv-LV" sz="2800" dirty="0" smtClean="0">
                <a:latin typeface="Trebuchet MS" panose="020B0603020202020204" pitchFamily="34" charset="0"/>
              </a:rPr>
              <a:t>«</a:t>
            </a:r>
            <a:r>
              <a:rPr lang="lv-LV" sz="2800" dirty="0" smtClean="0">
                <a:latin typeface="+mj-lt"/>
              </a:rPr>
              <a:t>Personība.100 </a:t>
            </a:r>
            <a:r>
              <a:rPr lang="lv-LV" sz="2800" dirty="0">
                <a:latin typeface="+mj-lt"/>
              </a:rPr>
              <a:t>g kultūras. Bīskaps un mācītājs Pēteris </a:t>
            </a:r>
            <a:r>
              <a:rPr lang="lv-LV" sz="2800" dirty="0" smtClean="0">
                <a:latin typeface="+mj-lt"/>
              </a:rPr>
              <a:t>Sproģis</a:t>
            </a:r>
            <a:r>
              <a:rPr lang="lv-LV" sz="2800" dirty="0" smtClean="0">
                <a:latin typeface="Trebuchet MS" panose="020B0603020202020204" pitchFamily="34" charset="0"/>
              </a:rPr>
              <a:t>»</a:t>
            </a:r>
            <a:r>
              <a:rPr lang="lv-LV" sz="2800" dirty="0">
                <a:latin typeface="+mj-lt"/>
              </a:rPr>
              <a:t/>
            </a:r>
            <a:br>
              <a:rPr lang="lv-LV" sz="2800" dirty="0">
                <a:latin typeface="+mj-lt"/>
              </a:rPr>
            </a:br>
            <a:r>
              <a:rPr lang="lv-LV" sz="2400" dirty="0"/>
              <a:t/>
            </a:r>
            <a:br>
              <a:rPr lang="lv-LV" sz="2400" dirty="0"/>
            </a:br>
            <a:r>
              <a:rPr lang="lv-LV" sz="2400" b="1" dirty="0" smtClean="0">
                <a:effectLst/>
              </a:rPr>
              <a:t>Uzdevumi </a:t>
            </a:r>
            <a:r>
              <a:rPr lang="lv-LV" sz="2400" b="1" dirty="0">
                <a:effectLst/>
              </a:rPr>
              <a:t>pēc videomateriāla </a:t>
            </a:r>
            <a:r>
              <a:rPr lang="lv-LV" sz="2400" b="1" dirty="0" smtClean="0">
                <a:effectLst/>
              </a:rPr>
              <a:t>noskatīšanās (1.)</a:t>
            </a:r>
            <a:r>
              <a:rPr lang="lv-LV" sz="2400" dirty="0"/>
              <a:t/>
            </a:r>
            <a:br>
              <a:rPr lang="lv-LV" sz="2400" dirty="0"/>
            </a:br>
            <a:r>
              <a:rPr lang="lv-LV" sz="2400" dirty="0"/>
              <a:t/>
            </a:r>
            <a:br>
              <a:rPr lang="lv-LV" sz="2400" dirty="0"/>
            </a:br>
            <a:r>
              <a:rPr lang="lv-LV" sz="2400" dirty="0" smtClean="0"/>
              <a:t>* Noformulējiet </a:t>
            </a:r>
            <a:r>
              <a:rPr lang="lv-LV" sz="2400" dirty="0"/>
              <a:t>un </a:t>
            </a:r>
            <a:r>
              <a:rPr lang="lv-LV" sz="2400" dirty="0" smtClean="0"/>
              <a:t>pierakstiet </a:t>
            </a:r>
            <a:r>
              <a:rPr lang="lv-LV" sz="2400" dirty="0"/>
              <a:t>trīs idejas, kas </a:t>
            </a:r>
            <a:r>
              <a:rPr lang="lv-LV" sz="2400" dirty="0" smtClean="0"/>
              <a:t>jūs ir uzrunājušas!</a:t>
            </a:r>
            <a:br>
              <a:rPr lang="lv-LV" sz="2400" dirty="0" smtClean="0"/>
            </a:br>
            <a:r>
              <a:rPr lang="lv-LV" sz="2400" dirty="0" smtClean="0"/>
              <a:t>* Noformulējiet </a:t>
            </a:r>
            <a:r>
              <a:rPr lang="lv-LV" sz="2400" dirty="0"/>
              <a:t>un </a:t>
            </a:r>
            <a:r>
              <a:rPr lang="lv-LV" sz="2400" dirty="0" smtClean="0"/>
              <a:t>pierakstiet </a:t>
            </a:r>
            <a:r>
              <a:rPr lang="lv-LV" sz="2400" dirty="0"/>
              <a:t>ideju, kurai </a:t>
            </a:r>
            <a:r>
              <a:rPr lang="lv-LV" sz="2400" dirty="0" smtClean="0"/>
              <a:t>nevarat piekrist</a:t>
            </a:r>
            <a:r>
              <a:rPr lang="lv-LV" sz="2400" dirty="0"/>
              <a:t>!</a:t>
            </a:r>
            <a:br>
              <a:rPr lang="lv-LV" sz="2400" dirty="0"/>
            </a:br>
            <a:r>
              <a:rPr lang="lv-LV" sz="2400" dirty="0" smtClean="0"/>
              <a:t>* Noformulējiet </a:t>
            </a:r>
            <a:r>
              <a:rPr lang="lv-LV" sz="2400" dirty="0"/>
              <a:t>jautājumu, kas radies, skatoties </a:t>
            </a:r>
            <a:r>
              <a:rPr lang="lv-LV" sz="2400" dirty="0" smtClean="0"/>
              <a:t>videomateriālu!</a:t>
            </a:r>
            <a:r>
              <a:rPr lang="lv-LV" sz="2400" dirty="0"/>
              <a:t/>
            </a:r>
            <a:br>
              <a:rPr lang="lv-LV" sz="2400" dirty="0"/>
            </a:br>
            <a:r>
              <a:rPr lang="lv-LV" sz="2800" dirty="0">
                <a:effectLst/>
              </a:rPr>
              <a:t/>
            </a:r>
            <a:br>
              <a:rPr lang="lv-LV" sz="2800" dirty="0">
                <a:effectLst/>
              </a:rPr>
            </a:br>
            <a:r>
              <a:rPr lang="lv-LV" sz="2800" dirty="0">
                <a:effectLst/>
              </a:rPr>
              <a:t/>
            </a:r>
            <a:br>
              <a:rPr lang="lv-LV" sz="2800" dirty="0">
                <a:effectLst/>
              </a:rPr>
            </a:br>
            <a:endParaRPr lang="lv-LV" sz="28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219200" y="3048000"/>
            <a:ext cx="71134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10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/>
              <a:t>Mūsdienu skolotājs: vajadzības un izaicinājumi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696200" cy="995072"/>
          </a:xfrm>
        </p:spPr>
        <p:txBody>
          <a:bodyPr/>
          <a:lstStyle/>
          <a:p>
            <a:pPr marL="182880" indent="0" algn="ctr">
              <a:buNone/>
            </a:pPr>
            <a:r>
              <a:rPr lang="lv-LV" dirty="0"/>
              <a:t>Jautājumi diskusijai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D56D8BC-2959-458D-914E-8B397B129177}"/>
              </a:ext>
            </a:extLst>
          </p:cNvPr>
          <p:cNvSpPr txBox="1"/>
          <p:nvPr/>
        </p:nvSpPr>
        <p:spPr>
          <a:xfrm>
            <a:off x="457200" y="2974693"/>
            <a:ext cx="826273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lv-LV" sz="2800" dirty="0" smtClean="0"/>
              <a:t>Kā </a:t>
            </a:r>
            <a:r>
              <a:rPr lang="lv-LV" sz="2800" dirty="0"/>
              <a:t>veidojams mūsdienu profesionāļa </a:t>
            </a:r>
            <a:r>
              <a:rPr lang="lv-LV" sz="2800" dirty="0" err="1"/>
              <a:t>paštēls</a:t>
            </a:r>
            <a:r>
              <a:rPr lang="lv-LV" sz="2800" dirty="0"/>
              <a:t>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lv-LV" sz="2800" dirty="0" smtClean="0"/>
              <a:t>Vai </a:t>
            </a:r>
            <a:r>
              <a:rPr lang="lv-LV" sz="2800" dirty="0"/>
              <a:t>un cik lielā mērā profesionālis tiek uztverts kā sistēma – vizuālā tēla un piedāvāto zināšanu un prasmju kopums?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lv-LV" sz="2800" dirty="0" smtClean="0"/>
              <a:t>Kā </a:t>
            </a:r>
            <a:r>
              <a:rPr lang="lv-LV" sz="2800" dirty="0"/>
              <a:t>un kas ir pilnveidojams mūsdienu skolotāja </a:t>
            </a:r>
            <a:r>
              <a:rPr lang="lv-LV" sz="2800" dirty="0" err="1"/>
              <a:t>paštēlā</a:t>
            </a:r>
            <a:r>
              <a:rPr lang="lv-LV" sz="2800" dirty="0"/>
              <a:t>?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11602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Mūsdienu skolotājs: vajadzības un izaicinājumi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93821" y="1134518"/>
            <a:ext cx="73277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lv-LV" sz="4400" dirty="0"/>
              <a:t>Darbs ar frazeoloģismiem 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4B8D4F5-73B9-429C-83D0-E17CE5636CFE}"/>
              </a:ext>
            </a:extLst>
          </p:cNvPr>
          <p:cNvSpPr txBox="1"/>
          <p:nvPr/>
        </p:nvSpPr>
        <p:spPr>
          <a:xfrm>
            <a:off x="381000" y="2927685"/>
            <a:ext cx="845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800" dirty="0" smtClean="0"/>
              <a:t>Izmantojot </a:t>
            </a:r>
            <a:r>
              <a:rPr lang="lv-LV" sz="2800" dirty="0" err="1" smtClean="0"/>
              <a:t>Portfolio</a:t>
            </a:r>
            <a:r>
              <a:rPr lang="lv-LV" sz="2800" dirty="0" smtClean="0"/>
              <a:t> 11. lpp. esošo darba lapu, skaidrojiet piedāvātos frazeoloģismus!</a:t>
            </a:r>
            <a:endParaRPr lang="lv-LV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800" dirty="0"/>
              <a:t>Izvēlieties frazeoloģismu, kas </a:t>
            </a:r>
            <a:r>
              <a:rPr lang="lv-LV" sz="2800" dirty="0" smtClean="0"/>
              <a:t>jūs raksturo</a:t>
            </a:r>
            <a:r>
              <a:rPr lang="lv-LV" sz="2800" dirty="0"/>
              <a:t>, </a:t>
            </a:r>
            <a:r>
              <a:rPr lang="lv-LV" sz="2800" dirty="0" smtClean="0"/>
              <a:t>kad domājat par savām vajadzībām, un iesaistiet </a:t>
            </a:r>
            <a:r>
              <a:rPr lang="lv-LV" sz="2800" dirty="0"/>
              <a:t>to saliktā </a:t>
            </a:r>
            <a:r>
              <a:rPr lang="lv-LV" sz="2800" dirty="0" smtClean="0"/>
              <a:t>teikumā!</a:t>
            </a:r>
            <a:endParaRPr lang="lv-LV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800" dirty="0"/>
              <a:t>Izvēlieties frazeoloģismu, kas raksturo j</a:t>
            </a:r>
            <a:r>
              <a:rPr lang="lv-LV" sz="2800" dirty="0" smtClean="0"/>
              <a:t>ūs </a:t>
            </a:r>
            <a:r>
              <a:rPr lang="lv-LV" sz="2800" dirty="0"/>
              <a:t>kā profesionāli, </a:t>
            </a:r>
            <a:r>
              <a:rPr lang="lv-LV" sz="2800" dirty="0" smtClean="0"/>
              <a:t>un iesaistiet </a:t>
            </a:r>
            <a:r>
              <a:rPr lang="lv-LV" sz="2800" dirty="0"/>
              <a:t>to saliktā teikumā, kurā </a:t>
            </a:r>
            <a:r>
              <a:rPr lang="lv-LV" sz="2800" dirty="0" smtClean="0"/>
              <a:t>ir </a:t>
            </a:r>
            <a:r>
              <a:rPr lang="lv-LV" sz="2800" dirty="0"/>
              <a:t>divdabja </a:t>
            </a:r>
            <a:r>
              <a:rPr lang="lv-LV" sz="2800" dirty="0" smtClean="0"/>
              <a:t>teiciens!</a:t>
            </a:r>
            <a:endParaRPr lang="lv-LV" sz="2800" dirty="0"/>
          </a:p>
          <a:p>
            <a:pPr marL="342900" indent="-342900">
              <a:buAutoNum type="arabicPeriod"/>
            </a:pP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3830164952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1205</TotalTime>
  <Words>434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 Unicode MS</vt:lpstr>
      <vt:lpstr>MS PGothic</vt:lpstr>
      <vt:lpstr>Arial</vt:lpstr>
      <vt:lpstr>Calibri</vt:lpstr>
      <vt:lpstr>Georgia</vt:lpstr>
      <vt:lpstr>Times New Roman</vt:lpstr>
      <vt:lpstr>Trebuchet MS</vt:lpstr>
      <vt:lpstr>Verdana</vt:lpstr>
      <vt:lpstr>Wingdings</vt:lpstr>
      <vt:lpstr>Slipstream</vt:lpstr>
      <vt:lpstr>Mūsdienu skolotājs: vajadzības un izaicinājumi</vt:lpstr>
      <vt:lpstr>Saturs</vt:lpstr>
      <vt:lpstr>Jautājumi diskusijai</vt:lpstr>
      <vt:lpstr>Teksts: «Satori» saruna ar Renē Hobsu «Personība un pašapziņa – mediju izglītības pamats»    Uzdevumi pēc teksta izlasīšanas (1.)  * Strādājot individuāli, uzrakstiet trīs tēzes, kas raksturotu teksta fragmentā iekļauto domu (tēzes jāformulē kā vienkāršs paplašināts teikums)! * Strādājot pāros, grupējiet formulētās tēzes: piekrītat vai nepiekrītat! </vt:lpstr>
      <vt:lpstr>Teksts: «Satori» saruna ar Renē Hobsu «Personība un pašapziņa – mediju izglītības pamats»    Uzdevumi pēc teksta izlasīšanas (2.)  * Izvērtējiet, kādēļ kāds no izteikumiem nav pieņemams, un noformulējiet trīs pretargumentus (pretargumentu formulējumos iekļaujiet ne tikai personisko pieredzi, bet arī pedagoģijas konceptus)! * Sniedziet atgriezenisko saiti par savu darbu ar tekstu!   </vt:lpstr>
      <vt:lpstr>Jautājumi pirms videomateriāla noskatīšanās</vt:lpstr>
      <vt:lpstr>Videomateriāls: «Personība.100 g kultūras. Bīskaps un mācītājs Pēteris Sproģis»  Uzdevumi pēc videomateriāla noskatīšanās (1.)  * Noformulējiet un pierakstiet trīs idejas, kas jūs ir uzrunājušas! * Noformulējiet un pierakstiet ideju, kurai nevarat piekrist! * Noformulējiet jautājumu, kas radies, skatoties videomateriālu!   </vt:lpstr>
      <vt:lpstr>Jautājumi diskusijai</vt:lpstr>
      <vt:lpstr>Darbs ar frazeoloģismiem </vt:lpstr>
      <vt:lpstr>Darbs ar frazeoloģismiem </vt:lpstr>
      <vt:lpstr>Teksts: «Satori» saruna ar Renē Hobsu «Personība un pašapziņa – mediju izglītības pamats» http://www.satori.lv/article/personiba-un-pasapzina-mediju-izglitibas-pamats  Videomateriāls: LTV.LV raidījums «Personība.100 g kultūras. Bīskaps un mācītājs Pēteris Sproģis» https://ltv.lsm.lv/lv/raksts/19.12.2017-personiba.-100-g-kulturas.-biskaps-un-macitajs-peteris-sprogis.id113624/   Strādājot ar frazeoloģismiem, tiek izmantota Portfolio 11. lpp. esošā darba lapa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Erika Picukane</dc:creator>
  <cp:lastModifiedBy>Velga Licite</cp:lastModifiedBy>
  <cp:revision>185</cp:revision>
  <cp:lastPrinted>2020-11-15T08:51:44Z</cp:lastPrinted>
  <dcterms:created xsi:type="dcterms:W3CDTF">2006-08-16T00:00:00Z</dcterms:created>
  <dcterms:modified xsi:type="dcterms:W3CDTF">2020-11-19T11:04:18Z</dcterms:modified>
</cp:coreProperties>
</file>