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0"/>
  </p:notesMasterIdLst>
  <p:sldIdLst>
    <p:sldId id="256" r:id="rId2"/>
    <p:sldId id="259" r:id="rId3"/>
    <p:sldId id="274" r:id="rId4"/>
    <p:sldId id="258" r:id="rId5"/>
    <p:sldId id="276" r:id="rId6"/>
    <p:sldId id="262" r:id="rId7"/>
    <p:sldId id="261" r:id="rId8"/>
    <p:sldId id="272" r:id="rId9"/>
    <p:sldId id="263" r:id="rId10"/>
    <p:sldId id="264" r:id="rId11"/>
    <p:sldId id="277" r:id="rId12"/>
    <p:sldId id="278" r:id="rId13"/>
    <p:sldId id="279" r:id="rId14"/>
    <p:sldId id="265" r:id="rId15"/>
    <p:sldId id="268" r:id="rId16"/>
    <p:sldId id="280" r:id="rId17"/>
    <p:sldId id="273" r:id="rId18"/>
    <p:sldId id="260" r:id="rId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user" initials="u" lastIdx="1" clrIdx="0">
    <p:extLst>
      <p:ext uri="{19B8F6BF-5375-455C-9EA6-DF929625EA0E}">
        <p15:presenceInfo xmlns:p15="http://schemas.microsoft.com/office/powerpoint/2012/main" userId="user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2020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1923" autoAdjust="0"/>
  </p:normalViewPr>
  <p:slideViewPr>
    <p:cSldViewPr>
      <p:cViewPr varScale="1">
        <p:scale>
          <a:sx n="53" d="100"/>
          <a:sy n="53" d="100"/>
        </p:scale>
        <p:origin x="1229" y="29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-1192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commentAuthors" Target="commentAuthor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lv-LV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6ED1A91-8990-4104-97EF-F8E765F48207}" type="datetimeFigureOut">
              <a:rPr lang="lv-LV" smtClean="0"/>
              <a:t>26.10.2020</a:t>
            </a:fld>
            <a:endParaRPr lang="lv-LV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lv-LV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lv-LV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lv-LV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CA63B3C-748F-40E7-B0A5-E8B0E583B12C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26493567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endParaRPr lang="lv-LV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A63B3C-748F-40E7-B0A5-E8B0E583B12C}" type="slidenum">
              <a:rPr lang="lv-LV" smtClean="0"/>
              <a:t>4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404226520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v-LV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A63B3C-748F-40E7-B0A5-E8B0E583B12C}" type="slidenum">
              <a:rPr lang="lv-LV" smtClean="0"/>
              <a:t>18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164872934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endParaRPr lang="lv-LV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A63B3C-748F-40E7-B0A5-E8B0E583B12C}" type="slidenum">
              <a:rPr lang="lv-LV" smtClean="0"/>
              <a:t>5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271080139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A63B3C-748F-40E7-B0A5-E8B0E583B12C}" type="slidenum">
              <a:rPr lang="lv-LV" smtClean="0"/>
              <a:t>6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174668957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A63B3C-748F-40E7-B0A5-E8B0E583B12C}" type="slidenum">
              <a:rPr lang="lv-LV" smtClean="0"/>
              <a:t>7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84012938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A63B3C-748F-40E7-B0A5-E8B0E583B12C}" type="slidenum">
              <a:rPr lang="lv-LV" smtClean="0"/>
              <a:t>9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245379824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A63B3C-748F-40E7-B0A5-E8B0E583B12C}" type="slidenum">
              <a:rPr lang="lv-LV" smtClean="0"/>
              <a:t>10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151000013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v-LV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A63B3C-748F-40E7-B0A5-E8B0E583B12C}" type="slidenum">
              <a:rPr lang="lv-LV" smtClean="0"/>
              <a:t>11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269062779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A63B3C-748F-40E7-B0A5-E8B0E583B12C}" type="slidenum">
              <a:rPr lang="lv-LV" smtClean="0"/>
              <a:t>14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325636217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A63B3C-748F-40E7-B0A5-E8B0E583B12C}" type="slidenum">
              <a:rPr lang="lv-LV" smtClean="0"/>
              <a:t>15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27659389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10/26/2020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10/26/2020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10/26/2020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10/26/2020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5410" y="228600"/>
            <a:ext cx="5493180" cy="1233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3" name="Group 4"/>
          <p:cNvGrpSpPr>
            <a:grpSpLocks noChangeAspect="1"/>
          </p:cNvGrpSpPr>
          <p:nvPr/>
        </p:nvGrpSpPr>
        <p:grpSpPr bwMode="auto">
          <a:xfrm>
            <a:off x="749664" y="5562600"/>
            <a:ext cx="8839200" cy="4191000"/>
            <a:chOff x="96" y="1875"/>
            <a:chExt cx="5568" cy="2445"/>
          </a:xfrm>
        </p:grpSpPr>
        <p:sp>
          <p:nvSpPr>
            <p:cNvPr id="4" name="AutoShape 3"/>
            <p:cNvSpPr>
              <a:spLocks noChangeAspect="1" noChangeArrowheads="1" noTextEdit="1"/>
            </p:cNvSpPr>
            <p:nvPr/>
          </p:nvSpPr>
          <p:spPr bwMode="auto">
            <a:xfrm>
              <a:off x="96" y="3320"/>
              <a:ext cx="5568" cy="1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lv-LV"/>
            </a:p>
          </p:txBody>
        </p:sp>
        <p:sp>
          <p:nvSpPr>
            <p:cNvPr id="5" name="Rectangle 5"/>
            <p:cNvSpPr>
              <a:spLocks noChangeArrowheads="1"/>
            </p:cNvSpPr>
            <p:nvPr/>
          </p:nvSpPr>
          <p:spPr bwMode="auto">
            <a:xfrm>
              <a:off x="207" y="1875"/>
              <a:ext cx="0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lv-LV" altLang="lv-LV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6" name="Rectangle 6"/>
            <p:cNvSpPr>
              <a:spLocks noChangeArrowheads="1"/>
            </p:cNvSpPr>
            <p:nvPr/>
          </p:nvSpPr>
          <p:spPr bwMode="auto">
            <a:xfrm>
              <a:off x="910" y="2032"/>
              <a:ext cx="3696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lv-LV" altLang="lv-LV" b="1" dirty="0">
                  <a:solidFill>
                    <a:srgbClr val="000000"/>
                  </a:solidFill>
                  <a:latin typeface="Times New Roman" panose="02020603050405020304" pitchFamily="18" charset="0"/>
                </a:rPr>
                <a:t>„</a:t>
              </a:r>
              <a:r>
                <a:rPr kumimoji="0" lang="lv-LV" altLang="lv-LV" b="1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</a:rPr>
                <a:t>Latviešu valodas apguve, lai sekmētu trešo valstu pilsoņu </a:t>
              </a:r>
              <a:endParaRPr kumimoji="0" lang="lv-LV" altLang="lv-LV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endParaRPr>
            </a:p>
          </p:txBody>
        </p:sp>
        <p:sp>
          <p:nvSpPr>
            <p:cNvPr id="7" name="Rectangle 7"/>
            <p:cNvSpPr>
              <a:spLocks noChangeArrowheads="1"/>
            </p:cNvSpPr>
            <p:nvPr/>
          </p:nvSpPr>
          <p:spPr bwMode="auto">
            <a:xfrm>
              <a:off x="1577" y="2149"/>
              <a:ext cx="1596" cy="4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lv-LV" altLang="lv-LV" b="1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</a:rPr>
                <a:t>iekļaušanos</a:t>
              </a:r>
              <a:r>
                <a:rPr kumimoji="0" lang="lv-LV" altLang="lv-LV" sz="2600" b="1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</a:rPr>
                <a:t>  </a:t>
              </a:r>
              <a:r>
                <a:rPr kumimoji="0" lang="lv-LV" altLang="lv-LV" sz="2000" b="1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</a:rPr>
                <a:t>darba</a:t>
              </a:r>
              <a:r>
                <a:rPr kumimoji="0" lang="lv-LV" altLang="lv-LV" sz="2600" b="1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</a:rPr>
                <a:t> </a:t>
              </a:r>
              <a:r>
                <a:rPr kumimoji="0" lang="lv-LV" altLang="lv-LV" b="1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</a:rPr>
                <a:t>tirgū</a:t>
              </a: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lv-LV" altLang="lv-LV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8" name="Rectangle 8"/>
            <p:cNvSpPr>
              <a:spLocks noChangeArrowheads="1"/>
            </p:cNvSpPr>
            <p:nvPr/>
          </p:nvSpPr>
          <p:spPr bwMode="auto">
            <a:xfrm>
              <a:off x="3724" y="2149"/>
              <a:ext cx="158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lv-LV" altLang="lv-LV" sz="26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</a:rPr>
                <a:t> </a:t>
              </a:r>
              <a:endParaRPr kumimoji="0" lang="lv-LV" altLang="lv-LV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9" name="Rectangle 9"/>
            <p:cNvSpPr>
              <a:spLocks noChangeArrowheads="1"/>
            </p:cNvSpPr>
            <p:nvPr/>
          </p:nvSpPr>
          <p:spPr bwMode="auto">
            <a:xfrm>
              <a:off x="3188" y="2205"/>
              <a:ext cx="577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lv-LV" altLang="lv-LV" b="1" dirty="0">
                  <a:solidFill>
                    <a:srgbClr val="000000"/>
                  </a:solidFill>
                  <a:latin typeface="Times New Roman" panose="02020603050405020304" pitchFamily="18" charset="0"/>
                </a:rPr>
                <a:t> </a:t>
              </a:r>
              <a:r>
                <a:rPr lang="lv-LV" altLang="lv-LV" b="1" dirty="0" smtClean="0">
                  <a:solidFill>
                    <a:srgbClr val="000000"/>
                  </a:solidFill>
                  <a:latin typeface="Times New Roman" panose="02020603050405020304" pitchFamily="18" charset="0"/>
                </a:rPr>
                <a:t>2”</a:t>
              </a:r>
              <a:endParaRPr kumimoji="0" lang="lv-LV" altLang="lv-LV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endParaRPr>
            </a:p>
          </p:txBody>
        </p:sp>
        <p:sp>
          <p:nvSpPr>
            <p:cNvPr id="11" name="Rectangle 11"/>
            <p:cNvSpPr>
              <a:spLocks noChangeArrowheads="1"/>
            </p:cNvSpPr>
            <p:nvPr/>
          </p:nvSpPr>
          <p:spPr bwMode="auto">
            <a:xfrm>
              <a:off x="3982" y="2149"/>
              <a:ext cx="141" cy="2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lv-LV" altLang="lv-LV" sz="2600" b="1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</a:rPr>
                <a:t> </a:t>
              </a:r>
              <a:endParaRPr kumimoji="0" lang="lv-LV" altLang="lv-LV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2" name="Rectangle 12"/>
            <p:cNvSpPr>
              <a:spLocks noChangeArrowheads="1"/>
            </p:cNvSpPr>
            <p:nvPr/>
          </p:nvSpPr>
          <p:spPr bwMode="auto">
            <a:xfrm>
              <a:off x="1816" y="2383"/>
              <a:ext cx="314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lv-LV" altLang="lv-LV" b="1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</a:rPr>
                <a:t>(Nr.  </a:t>
              </a:r>
              <a:endParaRPr kumimoji="0" lang="lv-LV" altLang="lv-LV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endParaRPr>
            </a:p>
          </p:txBody>
        </p:sp>
        <p:sp>
          <p:nvSpPr>
            <p:cNvPr id="13" name="Rectangle 13"/>
            <p:cNvSpPr>
              <a:spLocks noChangeArrowheads="1"/>
            </p:cNvSpPr>
            <p:nvPr/>
          </p:nvSpPr>
          <p:spPr bwMode="auto">
            <a:xfrm>
              <a:off x="2073" y="2387"/>
              <a:ext cx="1115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lv-LV" altLang="lv-LV" b="1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</a:rPr>
                <a:t>PMIF/8/2019/3/01</a:t>
              </a:r>
              <a:endParaRPr kumimoji="0" lang="lv-LV" altLang="lv-LV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endParaRPr>
            </a:p>
          </p:txBody>
        </p:sp>
        <p:sp>
          <p:nvSpPr>
            <p:cNvPr id="14" name="Rectangle 14"/>
            <p:cNvSpPr>
              <a:spLocks noChangeArrowheads="1"/>
            </p:cNvSpPr>
            <p:nvPr/>
          </p:nvSpPr>
          <p:spPr bwMode="auto">
            <a:xfrm>
              <a:off x="3188" y="2383"/>
              <a:ext cx="48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lv-LV" altLang="lv-LV" b="1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</a:rPr>
                <a:t>)</a:t>
              </a:r>
              <a:endParaRPr kumimoji="0" lang="lv-LV" altLang="lv-LV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endParaRPr>
            </a:p>
          </p:txBody>
        </p:sp>
        <p:sp>
          <p:nvSpPr>
            <p:cNvPr id="15" name="Rectangle 15"/>
            <p:cNvSpPr>
              <a:spLocks noChangeArrowheads="1"/>
            </p:cNvSpPr>
            <p:nvPr/>
          </p:nvSpPr>
          <p:spPr bwMode="auto">
            <a:xfrm>
              <a:off x="3237" y="2539"/>
              <a:ext cx="141" cy="2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lv-LV" altLang="lv-LV" sz="2600" b="1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</a:rPr>
                <a:t> </a:t>
              </a:r>
              <a:endParaRPr kumimoji="0" lang="lv-LV" altLang="lv-LV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</p:grpSp>
      <p:sp>
        <p:nvSpPr>
          <p:cNvPr id="18" name="TextBox 17"/>
          <p:cNvSpPr txBox="1"/>
          <p:nvPr/>
        </p:nvSpPr>
        <p:spPr>
          <a:xfrm>
            <a:off x="6719399" y="1971097"/>
            <a:ext cx="227220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v-LV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8. nodarbība</a:t>
            </a:r>
            <a:endParaRPr lang="lv-LV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AutoNum type="arabicPeriod"/>
            </a:pPr>
            <a:endParaRPr lang="lv-LV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Title 2"/>
          <p:cNvSpPr>
            <a:spLocks noGrp="1"/>
          </p:cNvSpPr>
          <p:nvPr>
            <p:ph type="ctrTitle"/>
          </p:nvPr>
        </p:nvSpPr>
        <p:spPr>
          <a:xfrm>
            <a:off x="749664" y="2581882"/>
            <a:ext cx="7632336" cy="1793167"/>
          </a:xfrm>
        </p:spPr>
        <p:txBody>
          <a:bodyPr/>
          <a:lstStyle/>
          <a:p>
            <a:pPr marL="182880" indent="0" algn="ctr">
              <a:buNone/>
            </a:pPr>
            <a:r>
              <a:rPr lang="lv-LV" dirty="0" smtClean="0"/>
              <a:t>Cik ir pulkstenis?</a:t>
            </a:r>
            <a:br>
              <a:rPr lang="lv-LV" dirty="0" smtClean="0"/>
            </a:br>
            <a:r>
              <a:rPr lang="lv-LV" dirty="0" smtClean="0"/>
              <a:t>Cikos?</a:t>
            </a:r>
            <a:endParaRPr lang="lv-LV" dirty="0"/>
          </a:p>
        </p:txBody>
      </p:sp>
      <p:sp>
        <p:nvSpPr>
          <p:cNvPr id="10" name="Rectangle 9"/>
          <p:cNvSpPr/>
          <p:nvPr/>
        </p:nvSpPr>
        <p:spPr>
          <a:xfrm>
            <a:off x="4405420" y="4463193"/>
            <a:ext cx="423884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" algn="r"/>
            <a:r>
              <a:rPr lang="lv-LV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Nodarbību sagatavojusi Maija Berķe</a:t>
            </a:r>
          </a:p>
          <a:p>
            <a:pPr marL="45720" algn="r"/>
            <a:r>
              <a:rPr lang="lv-LV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LVA, 2020</a:t>
            </a:r>
          </a:p>
          <a:p>
            <a:pPr marL="45720" algn="r"/>
            <a:r>
              <a:rPr lang="lv-LV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lv-LV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067728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>
          <a:xfrm>
            <a:off x="1143000" y="792480"/>
            <a:ext cx="6400800" cy="3474720"/>
          </a:xfrm>
        </p:spPr>
        <p:txBody>
          <a:bodyPr/>
          <a:lstStyle/>
          <a:p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600" y="342900"/>
            <a:ext cx="8686800" cy="6172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80207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1600200" y="990600"/>
            <a:ext cx="5791200" cy="5181600"/>
          </a:xfrm>
        </p:spPr>
        <p:txBody>
          <a:bodyPr>
            <a:normAutofit fontScale="92500"/>
          </a:bodyPr>
          <a:lstStyle/>
          <a:p>
            <a:pPr marL="45720" indent="0" algn="ctr">
              <a:buNone/>
            </a:pPr>
            <a:endParaRPr lang="lv-LV" sz="2600" b="1" dirty="0" smtClean="0"/>
          </a:p>
          <a:p>
            <a:pPr marL="45720" indent="0">
              <a:lnSpc>
                <a:spcPct val="150000"/>
              </a:lnSpc>
              <a:buNone/>
            </a:pPr>
            <a:r>
              <a:rPr lang="lv-LV" sz="2600" b="1" dirty="0" smtClean="0"/>
              <a:t>9.25                8.30                 9.20</a:t>
            </a:r>
          </a:p>
          <a:p>
            <a:pPr marL="45720" indent="0">
              <a:lnSpc>
                <a:spcPct val="150000"/>
              </a:lnSpc>
              <a:buNone/>
            </a:pPr>
            <a:r>
              <a:rPr lang="lv-LV" sz="2600" b="1" dirty="0" smtClean="0"/>
              <a:t>11.30             14.05               16.30</a:t>
            </a:r>
          </a:p>
          <a:p>
            <a:pPr marL="45720" indent="0">
              <a:lnSpc>
                <a:spcPct val="150000"/>
              </a:lnSpc>
              <a:buNone/>
            </a:pPr>
            <a:r>
              <a:rPr lang="lv-LV" sz="2600" b="1" dirty="0" smtClean="0"/>
              <a:t>18.10             19.15               23.18</a:t>
            </a:r>
          </a:p>
          <a:p>
            <a:pPr marL="45720" indent="0">
              <a:lnSpc>
                <a:spcPct val="150000"/>
              </a:lnSpc>
              <a:buNone/>
            </a:pPr>
            <a:r>
              <a:rPr lang="lv-LV" sz="2600" b="1" dirty="0" smtClean="0"/>
              <a:t>06.12             10.23               13.45</a:t>
            </a:r>
          </a:p>
          <a:p>
            <a:pPr marL="45720" indent="0">
              <a:lnSpc>
                <a:spcPct val="150000"/>
              </a:lnSpc>
              <a:buNone/>
            </a:pPr>
            <a:r>
              <a:rPr lang="lv-LV" sz="2600" b="1" dirty="0" smtClean="0"/>
              <a:t>21.02              12.32              17.06</a:t>
            </a:r>
          </a:p>
          <a:p>
            <a:pPr marL="45720" indent="0">
              <a:lnSpc>
                <a:spcPct val="150000"/>
              </a:lnSpc>
              <a:buNone/>
            </a:pPr>
            <a:r>
              <a:rPr lang="lv-LV" sz="2600" b="1" dirty="0" smtClean="0"/>
              <a:t>05.51              16.38              15.19</a:t>
            </a:r>
          </a:p>
          <a:p>
            <a:pPr marL="45720" indent="0">
              <a:lnSpc>
                <a:spcPct val="150000"/>
              </a:lnSpc>
              <a:buNone/>
            </a:pPr>
            <a:r>
              <a:rPr lang="lv-LV" sz="2600" b="1" dirty="0" smtClean="0"/>
              <a:t>19.12              22.47              13.01</a:t>
            </a:r>
          </a:p>
          <a:p>
            <a:pPr marL="45720" indent="0">
              <a:lnSpc>
                <a:spcPct val="150000"/>
              </a:lnSpc>
              <a:buNone/>
            </a:pPr>
            <a:endParaRPr lang="lv-LV" sz="2600" b="1" dirty="0" smtClean="0"/>
          </a:p>
          <a:p>
            <a:pPr marL="45720" indent="0" algn="ctr">
              <a:buNone/>
            </a:pPr>
            <a:endParaRPr lang="lv-LV" sz="2600" b="1" dirty="0"/>
          </a:p>
          <a:p>
            <a:pPr marL="45720" indent="0">
              <a:buNone/>
            </a:pPr>
            <a:endParaRPr lang="en-US" sz="2600" b="1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2362200" y="228600"/>
            <a:ext cx="5334000" cy="877942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>
            <a:lvl1pPr marL="320040" indent="-320040" algn="r" defTabSz="914400" rtl="0" eaLnBrk="1" latinLnBrk="0" hangingPunct="1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Char char="*"/>
              <a:defRPr sz="4600" b="1" i="0" kern="120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indent="0" algn="l">
              <a:buFont typeface="Georgia" pitchFamily="18" charset="0"/>
              <a:buNone/>
            </a:pPr>
            <a:r>
              <a:rPr lang="lv-LV" sz="2600" i="1" dirty="0" smtClean="0"/>
              <a:t>Pasaki, cik ir pulkstenis?</a:t>
            </a:r>
            <a:endParaRPr lang="lv-LV" sz="2600" dirty="0"/>
          </a:p>
        </p:txBody>
      </p:sp>
    </p:spTree>
    <p:extLst>
      <p:ext uri="{BB962C8B-B14F-4D97-AF65-F5344CB8AC3E}">
        <p14:creationId xmlns:p14="http://schemas.microsoft.com/office/powerpoint/2010/main" val="17214355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" y="228600"/>
            <a:ext cx="8610600" cy="60198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32088" y="6381988"/>
            <a:ext cx="80586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lv-LV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Sk. arī </a:t>
            </a:r>
            <a:r>
              <a:rPr lang="lv-LV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https://elaipa.lv/materials/A1/4AB5D93C-0179-A52E-40C5-08C5BCE0082E</a:t>
            </a:r>
            <a:endParaRPr lang="lv-LV" i="1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9412197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960387"/>
            <a:ext cx="8337024" cy="493722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78842" y="2958099"/>
            <a:ext cx="2986315" cy="2770869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93988" y="6172200"/>
            <a:ext cx="79560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lv-LV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Sk. arī </a:t>
            </a:r>
            <a:r>
              <a:rPr lang="lv-LV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https://elaipa.lv/materials/A1/89E9998C-6A03-2C19-20A0-420CF5C195E0</a:t>
            </a:r>
            <a:endParaRPr lang="lv-LV" i="1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204598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1066800" y="1200971"/>
            <a:ext cx="7239000" cy="2286000"/>
          </a:xfrm>
        </p:spPr>
        <p:txBody>
          <a:bodyPr/>
          <a:lstStyle/>
          <a:p>
            <a:pPr marL="45720" indent="0">
              <a:buNone/>
            </a:pPr>
            <a:r>
              <a:rPr lang="lv-LV" sz="2600" b="1" dirty="0" smtClean="0"/>
              <a:t>07.00   septiņ</a:t>
            </a:r>
            <a:r>
              <a:rPr lang="lv-LV" sz="2600" b="1" dirty="0" smtClean="0">
                <a:solidFill>
                  <a:schemeClr val="bg2">
                    <a:lumMod val="50000"/>
                  </a:schemeClr>
                </a:solidFill>
              </a:rPr>
              <a:t>i</a:t>
            </a:r>
            <a:r>
              <a:rPr lang="lv-LV" sz="2600" b="1" dirty="0" smtClean="0"/>
              <a:t>               septiņ</a:t>
            </a:r>
            <a:r>
              <a:rPr lang="lv-LV" sz="2600" b="1" dirty="0" smtClean="0">
                <a:solidFill>
                  <a:schemeClr val="bg2">
                    <a:lumMod val="50000"/>
                  </a:schemeClr>
                </a:solidFill>
              </a:rPr>
              <a:t>os</a:t>
            </a:r>
          </a:p>
          <a:p>
            <a:pPr marL="45720" indent="0">
              <a:buNone/>
            </a:pPr>
            <a:r>
              <a:rPr lang="lv-LV" sz="2600" b="1" dirty="0" smtClean="0"/>
              <a:t>09.30 </a:t>
            </a:r>
            <a:r>
              <a:rPr lang="lv-LV" sz="2600" b="1" dirty="0" err="1" smtClean="0"/>
              <a:t>pusdesmit</a:t>
            </a:r>
            <a:r>
              <a:rPr lang="lv-LV" sz="2600" b="1" dirty="0" smtClean="0"/>
              <a:t>            </a:t>
            </a:r>
            <a:r>
              <a:rPr lang="lv-LV" sz="2600" b="1" dirty="0" err="1" smtClean="0"/>
              <a:t>pusdesmit</a:t>
            </a:r>
            <a:r>
              <a:rPr lang="lv-LV" sz="2600" b="1" dirty="0" err="1" smtClean="0">
                <a:solidFill>
                  <a:schemeClr val="bg2">
                    <a:lumMod val="50000"/>
                  </a:schemeClr>
                </a:solidFill>
              </a:rPr>
              <a:t>os</a:t>
            </a:r>
            <a:endParaRPr lang="lv-LV" sz="2600" b="1" dirty="0" smtClean="0">
              <a:solidFill>
                <a:schemeClr val="bg2">
                  <a:lumMod val="50000"/>
                </a:schemeClr>
              </a:solidFill>
            </a:endParaRPr>
          </a:p>
          <a:p>
            <a:pPr marL="45720" indent="0">
              <a:buNone/>
            </a:pPr>
            <a:r>
              <a:rPr lang="lv-LV" sz="2600" b="1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lv-LV" sz="2600" b="1" dirty="0" smtClean="0">
                <a:solidFill>
                  <a:schemeClr val="bg2">
                    <a:lumMod val="50000"/>
                  </a:schemeClr>
                </a:solidFill>
              </a:rPr>
              <a:t>         </a:t>
            </a:r>
            <a:r>
              <a:rPr lang="lv-LV" sz="2600" b="1" dirty="0" smtClean="0">
                <a:solidFill>
                  <a:schemeClr val="tx1"/>
                </a:solidFill>
              </a:rPr>
              <a:t>deviņ</a:t>
            </a:r>
            <a:r>
              <a:rPr lang="lv-LV" sz="2600" b="1" dirty="0" smtClean="0">
                <a:solidFill>
                  <a:schemeClr val="bg2">
                    <a:lumMod val="50000"/>
                  </a:schemeClr>
                </a:solidFill>
              </a:rPr>
              <a:t>i </a:t>
            </a:r>
            <a:r>
              <a:rPr lang="lv-LV" sz="2600" b="1" dirty="0" smtClean="0">
                <a:solidFill>
                  <a:schemeClr val="tx1"/>
                </a:solidFill>
              </a:rPr>
              <a:t>un             deviņ</a:t>
            </a:r>
            <a:r>
              <a:rPr lang="lv-LV" sz="2600" b="1" dirty="0" smtClean="0">
                <a:solidFill>
                  <a:schemeClr val="bg2">
                    <a:lumMod val="50000"/>
                  </a:schemeClr>
                </a:solidFill>
              </a:rPr>
              <a:t>os</a:t>
            </a:r>
            <a:r>
              <a:rPr lang="lv-LV" sz="2600" b="1" dirty="0" smtClean="0">
                <a:solidFill>
                  <a:schemeClr val="tx1"/>
                </a:solidFill>
              </a:rPr>
              <a:t> un     </a:t>
            </a:r>
          </a:p>
          <a:p>
            <a:pPr marL="45720" indent="0">
              <a:buNone/>
            </a:pPr>
            <a:r>
              <a:rPr lang="lv-LV" sz="2600" b="1" dirty="0">
                <a:solidFill>
                  <a:schemeClr val="tx1"/>
                </a:solidFill>
              </a:rPr>
              <a:t> </a:t>
            </a:r>
            <a:r>
              <a:rPr lang="lv-LV" sz="2600" b="1" dirty="0" smtClean="0">
                <a:solidFill>
                  <a:schemeClr val="tx1"/>
                </a:solidFill>
              </a:rPr>
              <a:t> trīsdesmit minūt</a:t>
            </a:r>
            <a:r>
              <a:rPr lang="lv-LV" sz="2600" b="1" dirty="0" smtClean="0">
                <a:solidFill>
                  <a:srgbClr val="FF0000"/>
                </a:solidFill>
              </a:rPr>
              <a:t>es       </a:t>
            </a:r>
            <a:r>
              <a:rPr lang="lv-LV" sz="2600" b="1" dirty="0">
                <a:solidFill>
                  <a:schemeClr val="tx1"/>
                </a:solidFill>
              </a:rPr>
              <a:t>trīsdesmit </a:t>
            </a:r>
            <a:r>
              <a:rPr lang="lv-LV" sz="2600" b="1" dirty="0" smtClean="0">
                <a:solidFill>
                  <a:schemeClr val="tx1"/>
                </a:solidFill>
              </a:rPr>
              <a:t>minūt</a:t>
            </a:r>
            <a:r>
              <a:rPr lang="lv-LV" sz="2600" b="1" dirty="0" smtClean="0">
                <a:solidFill>
                  <a:srgbClr val="FF0000"/>
                </a:solidFill>
              </a:rPr>
              <a:t>ēs</a:t>
            </a:r>
            <a:endParaRPr lang="en-US" sz="2600" b="1" dirty="0">
              <a:solidFill>
                <a:srgbClr val="FF0000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0800" y="3657600"/>
            <a:ext cx="8229600" cy="2514600"/>
          </a:xfrm>
          <a:prstGeom prst="rect">
            <a:avLst/>
          </a:prstGeom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1905000" y="237715"/>
            <a:ext cx="1424600" cy="877942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>
            <a:lvl1pPr marL="320040" indent="-320040" algn="r" defTabSz="914400" rtl="0" eaLnBrk="1" latinLnBrk="0" hangingPunct="1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Char char="*"/>
              <a:defRPr sz="4600" b="1" i="0" kern="120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indent="0" algn="l">
              <a:buFont typeface="Georgia" pitchFamily="18" charset="0"/>
              <a:buNone/>
            </a:pPr>
            <a:r>
              <a:rPr lang="lv-LV" sz="2600" i="1" dirty="0" smtClean="0"/>
              <a:t>Cik?</a:t>
            </a:r>
            <a:endParaRPr lang="lv-LV" sz="2600" dirty="0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5334000" y="288195"/>
            <a:ext cx="1600200" cy="877942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>
            <a:lvl1pPr marL="320040" indent="-320040" algn="r" defTabSz="914400" rtl="0" eaLnBrk="1" latinLnBrk="0" hangingPunct="1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Char char="*"/>
              <a:defRPr sz="4600" b="1" i="0" kern="120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indent="0" algn="l">
              <a:buNone/>
            </a:pPr>
            <a:r>
              <a:rPr lang="lv-LV" sz="2600" i="1" dirty="0" smtClean="0"/>
              <a:t>Cikos?</a:t>
            </a:r>
            <a:endParaRPr lang="lv-LV" sz="2600" dirty="0"/>
          </a:p>
        </p:txBody>
      </p:sp>
    </p:spTree>
    <p:extLst>
      <p:ext uri="{BB962C8B-B14F-4D97-AF65-F5344CB8AC3E}">
        <p14:creationId xmlns:p14="http://schemas.microsoft.com/office/powerpoint/2010/main" val="19629063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93988" y="6214348"/>
            <a:ext cx="79560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lv-LV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Sk. arī </a:t>
            </a:r>
            <a:r>
              <a:rPr lang="lv-LV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https://elaipa.lv/materials/A1/796CC09E-1D68-7E4D-2428-03D8C51478C3</a:t>
            </a:r>
            <a:endParaRPr lang="lv-LV" i="1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6700" y="609600"/>
            <a:ext cx="8610600" cy="518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48780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1752600" y="1066800"/>
            <a:ext cx="6210300" cy="5483669"/>
          </a:xfrm>
        </p:spPr>
        <p:txBody>
          <a:bodyPr>
            <a:normAutofit lnSpcReduction="10000"/>
          </a:bodyPr>
          <a:lstStyle/>
          <a:p>
            <a:pPr marL="45720" indent="0" algn="ctr">
              <a:buNone/>
            </a:pPr>
            <a:endParaRPr lang="lv-LV" sz="2600" b="1" dirty="0" smtClean="0"/>
          </a:p>
          <a:p>
            <a:pPr marL="45720" indent="0">
              <a:lnSpc>
                <a:spcPct val="150000"/>
              </a:lnSpc>
              <a:buNone/>
            </a:pPr>
            <a:r>
              <a:rPr lang="lv-LV" sz="2600" b="1" dirty="0" smtClean="0"/>
              <a:t>9.25                8.30                 9.20</a:t>
            </a:r>
          </a:p>
          <a:p>
            <a:pPr marL="45720" indent="0">
              <a:lnSpc>
                <a:spcPct val="150000"/>
              </a:lnSpc>
              <a:buNone/>
            </a:pPr>
            <a:r>
              <a:rPr lang="lv-LV" sz="2600" b="1" dirty="0" smtClean="0"/>
              <a:t>11.30             14.05               16.30</a:t>
            </a:r>
          </a:p>
          <a:p>
            <a:pPr marL="45720" indent="0">
              <a:lnSpc>
                <a:spcPct val="150000"/>
              </a:lnSpc>
              <a:buNone/>
            </a:pPr>
            <a:r>
              <a:rPr lang="lv-LV" sz="2600" b="1" dirty="0" smtClean="0"/>
              <a:t>18.10             19.15               23.18</a:t>
            </a:r>
          </a:p>
          <a:p>
            <a:pPr marL="45720" indent="0">
              <a:lnSpc>
                <a:spcPct val="150000"/>
              </a:lnSpc>
              <a:buNone/>
            </a:pPr>
            <a:r>
              <a:rPr lang="lv-LV" sz="2600" b="1" dirty="0" smtClean="0"/>
              <a:t>06.12             10.23               13.45</a:t>
            </a:r>
          </a:p>
          <a:p>
            <a:pPr marL="45720" indent="0">
              <a:lnSpc>
                <a:spcPct val="150000"/>
              </a:lnSpc>
              <a:buNone/>
            </a:pPr>
            <a:r>
              <a:rPr lang="lv-LV" sz="2600" b="1" dirty="0" smtClean="0"/>
              <a:t>21.02              12.32              17.06</a:t>
            </a:r>
          </a:p>
          <a:p>
            <a:pPr marL="45720" indent="0">
              <a:lnSpc>
                <a:spcPct val="150000"/>
              </a:lnSpc>
              <a:buNone/>
            </a:pPr>
            <a:r>
              <a:rPr lang="lv-LV" sz="2600" b="1" dirty="0" smtClean="0"/>
              <a:t>05.51              16.38               15.19</a:t>
            </a:r>
          </a:p>
          <a:p>
            <a:pPr marL="45720" indent="0">
              <a:lnSpc>
                <a:spcPct val="150000"/>
              </a:lnSpc>
              <a:buNone/>
            </a:pPr>
            <a:r>
              <a:rPr lang="lv-LV" sz="2600" b="1" dirty="0" smtClean="0"/>
              <a:t>19.12              22.47                13.01       </a:t>
            </a:r>
          </a:p>
          <a:p>
            <a:pPr marL="45720" indent="0">
              <a:lnSpc>
                <a:spcPct val="150000"/>
              </a:lnSpc>
              <a:buNone/>
            </a:pPr>
            <a:endParaRPr lang="lv-LV" sz="2600" b="1" dirty="0" smtClean="0"/>
          </a:p>
          <a:p>
            <a:pPr marL="45720" indent="0">
              <a:lnSpc>
                <a:spcPct val="150000"/>
              </a:lnSpc>
              <a:buNone/>
            </a:pPr>
            <a:endParaRPr lang="lv-LV" sz="2600" b="1" dirty="0" smtClean="0"/>
          </a:p>
          <a:p>
            <a:pPr marL="45720" indent="0" algn="ctr">
              <a:buNone/>
            </a:pPr>
            <a:endParaRPr lang="lv-LV" sz="2600" b="1" dirty="0"/>
          </a:p>
          <a:p>
            <a:pPr marL="45720" indent="0">
              <a:buNone/>
            </a:pPr>
            <a:endParaRPr lang="en-US" sz="2600" b="1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3429000" y="457200"/>
            <a:ext cx="2971800" cy="877942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>
            <a:lvl1pPr marL="320040" indent="-320040" algn="r" defTabSz="914400" rtl="0" eaLnBrk="1" latinLnBrk="0" hangingPunct="1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Char char="*"/>
              <a:defRPr sz="4600" b="1" i="0" kern="120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indent="0" algn="l">
              <a:buFont typeface="Georgia" pitchFamily="18" charset="0"/>
              <a:buNone/>
            </a:pPr>
            <a:r>
              <a:rPr lang="lv-LV" sz="2600" i="1" dirty="0" smtClean="0"/>
              <a:t>Pasaki, cikos?</a:t>
            </a:r>
            <a:endParaRPr lang="lv-LV" sz="2600" dirty="0"/>
          </a:p>
        </p:txBody>
      </p:sp>
    </p:spTree>
    <p:extLst>
      <p:ext uri="{BB962C8B-B14F-4D97-AF65-F5344CB8AC3E}">
        <p14:creationId xmlns:p14="http://schemas.microsoft.com/office/powerpoint/2010/main" val="300841622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8000"/>
                <a:shade val="90000"/>
                <a:satMod val="160000"/>
                <a:lumMod val="96000"/>
              </a:schemeClr>
            </a:gs>
            <a:gs pos="60000">
              <a:schemeClr val="bg2">
                <a:tint val="95000"/>
                <a:shade val="100000"/>
                <a:satMod val="130000"/>
                <a:lumMod val="130000"/>
              </a:schemeClr>
            </a:gs>
            <a:gs pos="100000">
              <a:schemeClr val="bg2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0" y="1490790"/>
            <a:ext cx="7961905" cy="38764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97186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4876800"/>
            <a:ext cx="8153400" cy="685800"/>
          </a:xfrm>
        </p:spPr>
        <p:txBody>
          <a:bodyPr/>
          <a:lstStyle/>
          <a:p>
            <a:pPr marL="0" indent="0" algn="ctr">
              <a:buNone/>
            </a:pPr>
            <a:r>
              <a:rPr lang="lv-LV" sz="1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Projekts „Latviešu valodas apguve, lai sekmētu trešo valstu pilsoņu iekļaušanos darba tirgū 2” (Nr. PMIF/8/2019/3/01</a:t>
            </a:r>
            <a:r>
              <a:rPr lang="lv-LV" sz="180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lv-LV" dirty="0">
                <a:effectLst/>
                <a:latin typeface="Trebuchet MS" panose="020B0603020202020204" pitchFamily="34" charset="0"/>
              </a:rPr>
              <a:t/>
            </a:r>
            <a:br>
              <a:rPr lang="lv-LV" dirty="0">
                <a:effectLst/>
                <a:latin typeface="Trebuchet MS" panose="020B0603020202020204" pitchFamily="34" charset="0"/>
              </a:rPr>
            </a:br>
            <a:endParaRPr lang="lv-LV" dirty="0">
              <a:latin typeface="Trebuchet MS" panose="020B0603020202020204" pitchFamily="34" charset="0"/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304800"/>
            <a:ext cx="5499069" cy="12314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Content Placeholder 3"/>
          <p:cNvSpPr txBox="1">
            <a:spLocks/>
          </p:cNvSpPr>
          <p:nvPr/>
        </p:nvSpPr>
        <p:spPr>
          <a:xfrm>
            <a:off x="190500" y="2933700"/>
            <a:ext cx="8763000" cy="99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4864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22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9728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8988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66420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965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2860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587752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" indent="0" algn="just">
              <a:buNone/>
            </a:pPr>
            <a:r>
              <a:rPr lang="lv-LV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Projekta </a:t>
            </a:r>
            <a:r>
              <a:rPr lang="lv-LV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mērķis</a:t>
            </a:r>
            <a:r>
              <a:rPr lang="lv-LV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nodrošināt mūsdienīgu un daudzveidīgu latviešu </a:t>
            </a:r>
            <a:r>
              <a:rPr lang="lv-LV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valodas un </a:t>
            </a:r>
            <a:r>
              <a:rPr lang="lv-LV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integrācijas jautājumu apguvi trešo valstu pilsoņiem (</a:t>
            </a:r>
            <a:r>
              <a:rPr lang="lv-LV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un citām personām, kuras likumīgi uzturas Latvijas </a:t>
            </a:r>
            <a:r>
              <a:rPr lang="lv-LV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teritorijā) turpmākas izglītības ieguves, ikdienas saskarsmes un darba tirgus vajadzībām. </a:t>
            </a:r>
            <a:endParaRPr lang="lv-LV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526745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>
          <a:xfrm>
            <a:off x="5715000" y="685800"/>
            <a:ext cx="3004930" cy="882119"/>
          </a:xfrm>
        </p:spPr>
        <p:txBody>
          <a:bodyPr>
            <a:noAutofit/>
          </a:bodyPr>
          <a:lstStyle/>
          <a:p>
            <a:r>
              <a:rPr lang="lv-LV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Nodarbības tēma</a:t>
            </a:r>
            <a:endParaRPr lang="lv-LV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1066800" y="1427188"/>
            <a:ext cx="7175351" cy="1793167"/>
          </a:xfrm>
        </p:spPr>
        <p:txBody>
          <a:bodyPr/>
          <a:lstStyle/>
          <a:p>
            <a:pPr marL="182880" indent="0" algn="ctr">
              <a:buNone/>
            </a:pPr>
            <a:r>
              <a:rPr lang="lv-LV" dirty="0" smtClean="0"/>
              <a:t>Pulksteņa laiks</a:t>
            </a:r>
            <a:endParaRPr lang="lv-LV" dirty="0"/>
          </a:p>
        </p:txBody>
      </p:sp>
      <p:sp>
        <p:nvSpPr>
          <p:cNvPr id="5" name="Subtitle 1"/>
          <p:cNvSpPr txBox="1">
            <a:spLocks/>
          </p:cNvSpPr>
          <p:nvPr/>
        </p:nvSpPr>
        <p:spPr>
          <a:xfrm>
            <a:off x="1981200" y="3226886"/>
            <a:ext cx="6884855" cy="15240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buFont typeface="Arial" panose="020B0604020202020204" pitchFamily="34" charset="0"/>
              <a:buChar char="•"/>
            </a:pPr>
            <a:r>
              <a:rPr lang="lv-LV" sz="2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Cik ir pulkstenis?</a:t>
            </a:r>
          </a:p>
          <a:p>
            <a:r>
              <a:rPr lang="lv-LV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Skaitļa vārds</a:t>
            </a:r>
          </a:p>
          <a:p>
            <a:r>
              <a:rPr lang="lv-LV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lv-LV" sz="2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Cikos? </a:t>
            </a:r>
          </a:p>
          <a:p>
            <a:r>
              <a:rPr lang="lv-LV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Skaitļa vārds lokatīvā</a:t>
            </a:r>
            <a:endParaRPr lang="lv-LV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51055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4600" y="457200"/>
            <a:ext cx="4038600" cy="35814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33550" y="4343400"/>
            <a:ext cx="5676900" cy="16764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10540" y="6324600"/>
            <a:ext cx="89334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lv-LV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Sk. arī </a:t>
            </a:r>
            <a:r>
              <a:rPr lang="lv-LV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https://maciunmacies.valoda.lv/speles/eapmaciba2/06/RU_02.htm</a:t>
            </a:r>
          </a:p>
        </p:txBody>
      </p:sp>
    </p:spTree>
    <p:extLst>
      <p:ext uri="{BB962C8B-B14F-4D97-AF65-F5344CB8AC3E}">
        <p14:creationId xmlns:p14="http://schemas.microsoft.com/office/powerpoint/2010/main" val="394462503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64183" y="3429000"/>
            <a:ext cx="2546411" cy="296234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20624"/>
            <a:ext cx="9143999" cy="914400"/>
          </a:xfrm>
        </p:spPr>
        <p:txBody>
          <a:bodyPr/>
          <a:lstStyle/>
          <a:p>
            <a:pPr marL="0" indent="0" algn="ctr">
              <a:buNone/>
            </a:pPr>
            <a:r>
              <a:rPr lang="lv-LV" sz="3600" dirty="0"/>
              <a:t>Cik ir </a:t>
            </a:r>
            <a:r>
              <a:rPr lang="lv-LV" sz="3600" dirty="0" smtClean="0"/>
              <a:t>pulkstenis? Pulkstenis ir...</a:t>
            </a:r>
            <a:endParaRPr lang="lv-LV" sz="3600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>
          <a:xfrm>
            <a:off x="4191000" y="1571443"/>
            <a:ext cx="4191000" cy="4406991"/>
          </a:xfrm>
        </p:spPr>
        <p:txBody>
          <a:bodyPr>
            <a:normAutofit fontScale="62500" lnSpcReduction="20000"/>
          </a:bodyPr>
          <a:lstStyle/>
          <a:p>
            <a:pPr marL="45720" indent="0">
              <a:buNone/>
            </a:pPr>
            <a:r>
              <a:rPr lang="lv-LV" sz="4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13.00</a:t>
            </a:r>
          </a:p>
          <a:p>
            <a:pPr marL="45720" indent="0">
              <a:buNone/>
            </a:pPr>
            <a:r>
              <a:rPr lang="lv-LV" sz="4200" dirty="0" smtClean="0"/>
              <a:t>Pulkstenis ir vien</a:t>
            </a:r>
            <a:r>
              <a:rPr lang="lv-LV" sz="4200" b="1" dirty="0" smtClean="0">
                <a:solidFill>
                  <a:schemeClr val="bg2">
                    <a:lumMod val="50000"/>
                  </a:schemeClr>
                </a:solidFill>
              </a:rPr>
              <a:t>s</a:t>
            </a:r>
            <a:r>
              <a:rPr lang="lv-LV" sz="4200" dirty="0" smtClean="0"/>
              <a:t> </a:t>
            </a:r>
            <a:r>
              <a:rPr lang="lv-LV" sz="4200" dirty="0"/>
              <a:t>dienā </a:t>
            </a:r>
            <a:r>
              <a:rPr lang="lv-LV" sz="4200" dirty="0" smtClean="0"/>
              <a:t>= </a:t>
            </a:r>
          </a:p>
          <a:p>
            <a:pPr marL="45720" indent="0">
              <a:buNone/>
            </a:pPr>
            <a:r>
              <a:rPr lang="lv-LV" sz="4200" dirty="0" smtClean="0"/>
              <a:t>		trīspadsmit</a:t>
            </a:r>
            <a:r>
              <a:rPr lang="lv-LV" sz="4200" dirty="0"/>
              <a:t>.</a:t>
            </a:r>
          </a:p>
          <a:p>
            <a:pPr marL="45720" indent="0">
              <a:buNone/>
            </a:pPr>
            <a:r>
              <a:rPr lang="lv-LV" sz="4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01.00</a:t>
            </a:r>
          </a:p>
          <a:p>
            <a:pPr marL="45720" indent="0">
              <a:buNone/>
            </a:pPr>
            <a:r>
              <a:rPr lang="lv-LV" sz="4200" dirty="0" smtClean="0"/>
              <a:t>Pulkstenis </a:t>
            </a:r>
            <a:r>
              <a:rPr lang="lv-LV" sz="4200" dirty="0"/>
              <a:t>ir vien</a:t>
            </a:r>
            <a:r>
              <a:rPr lang="lv-LV" sz="4200" b="1" dirty="0">
                <a:solidFill>
                  <a:schemeClr val="bg2">
                    <a:lumMod val="50000"/>
                  </a:schemeClr>
                </a:solidFill>
              </a:rPr>
              <a:t>s</a:t>
            </a:r>
            <a:r>
              <a:rPr lang="lv-LV" sz="4200" dirty="0"/>
              <a:t> </a:t>
            </a:r>
            <a:r>
              <a:rPr lang="lv-LV" sz="4200" dirty="0" smtClean="0"/>
              <a:t>naktī.</a:t>
            </a:r>
          </a:p>
          <a:p>
            <a:pPr marL="45720" indent="0">
              <a:buNone/>
            </a:pPr>
            <a:r>
              <a:rPr lang="lv-LV" sz="4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14.00</a:t>
            </a:r>
          </a:p>
          <a:p>
            <a:pPr marL="45720" indent="0">
              <a:buNone/>
            </a:pPr>
            <a:r>
              <a:rPr lang="lv-LV" sz="4200" dirty="0" smtClean="0"/>
              <a:t>Pulkstenis ir div</a:t>
            </a:r>
            <a:r>
              <a:rPr lang="lv-LV" sz="4200" b="1" dirty="0" smtClean="0">
                <a:solidFill>
                  <a:schemeClr val="bg2">
                    <a:lumMod val="50000"/>
                  </a:schemeClr>
                </a:solidFill>
              </a:rPr>
              <a:t>i</a:t>
            </a:r>
            <a:r>
              <a:rPr lang="lv-LV" sz="4200" dirty="0" smtClean="0"/>
              <a:t> dienā = </a:t>
            </a:r>
          </a:p>
          <a:p>
            <a:pPr marL="45720" indent="0">
              <a:buNone/>
            </a:pPr>
            <a:r>
              <a:rPr lang="lv-LV" sz="4200" dirty="0" smtClean="0"/>
              <a:t>		četrpadsmit.</a:t>
            </a:r>
          </a:p>
          <a:p>
            <a:pPr marL="45720" indent="0">
              <a:buNone/>
            </a:pPr>
            <a:r>
              <a:rPr lang="lv-LV" sz="4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02.00</a:t>
            </a:r>
            <a:endParaRPr lang="lv-LV" sz="4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45720" indent="0">
              <a:buNone/>
            </a:pPr>
            <a:r>
              <a:rPr lang="lv-LV" sz="4200" dirty="0" smtClean="0"/>
              <a:t>Pulkstenis </a:t>
            </a:r>
            <a:r>
              <a:rPr lang="lv-LV" sz="4200" dirty="0"/>
              <a:t>ir </a:t>
            </a:r>
            <a:r>
              <a:rPr lang="lv-LV" sz="4200" dirty="0" smtClean="0"/>
              <a:t>div</a:t>
            </a:r>
            <a:r>
              <a:rPr lang="lv-LV" sz="4200" b="1" dirty="0" smtClean="0">
                <a:solidFill>
                  <a:schemeClr val="bg2">
                    <a:lumMod val="50000"/>
                  </a:schemeClr>
                </a:solidFill>
              </a:rPr>
              <a:t>i</a:t>
            </a:r>
            <a:r>
              <a:rPr lang="lv-LV" sz="4200" dirty="0" smtClean="0"/>
              <a:t> naktī.</a:t>
            </a:r>
            <a:endParaRPr lang="lv-LV" sz="4200" dirty="0"/>
          </a:p>
        </p:txBody>
      </p:sp>
      <p:sp>
        <p:nvSpPr>
          <p:cNvPr id="5" name="TextBox 4"/>
          <p:cNvSpPr txBox="1"/>
          <p:nvPr/>
        </p:nvSpPr>
        <p:spPr>
          <a:xfrm>
            <a:off x="-152400" y="6314853"/>
            <a:ext cx="89334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lv-LV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Sk. arī </a:t>
            </a:r>
            <a:r>
              <a:rPr lang="lv-LV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https://maciunmacies.valoda.lv/speles/eapmaciba2/06/RU_03.htm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200" y="936498"/>
            <a:ext cx="2317256" cy="30896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20255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28800" y="3381696"/>
            <a:ext cx="2286000" cy="3118873"/>
          </a:xfrm>
          <a:prstGeom prst="rect">
            <a:avLst/>
          </a:prstGeom>
        </p:spPr>
      </p:pic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>
          <a:xfrm>
            <a:off x="4271555" y="1488792"/>
            <a:ext cx="4872445" cy="4713862"/>
          </a:xfrm>
        </p:spPr>
        <p:txBody>
          <a:bodyPr>
            <a:normAutofit fontScale="70000" lnSpcReduction="20000"/>
          </a:bodyPr>
          <a:lstStyle/>
          <a:p>
            <a:pPr marL="45720" indent="0">
              <a:buNone/>
            </a:pPr>
            <a:r>
              <a:rPr lang="lv-LV" sz="4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07.00</a:t>
            </a:r>
          </a:p>
          <a:p>
            <a:pPr marL="45720" indent="0">
              <a:buNone/>
            </a:pPr>
            <a:r>
              <a:rPr lang="lv-LV" sz="4200" dirty="0" smtClean="0"/>
              <a:t>Pulkstenis ir septiņ</a:t>
            </a:r>
            <a:r>
              <a:rPr lang="lv-LV" sz="4200" b="1" dirty="0" smtClean="0">
                <a:solidFill>
                  <a:schemeClr val="bg2">
                    <a:lumMod val="50000"/>
                  </a:schemeClr>
                </a:solidFill>
              </a:rPr>
              <a:t>i</a:t>
            </a:r>
            <a:r>
              <a:rPr lang="lv-LV" sz="4200" dirty="0" smtClean="0"/>
              <a:t>                                                      		rītā/no rīta.</a:t>
            </a:r>
          </a:p>
          <a:p>
            <a:pPr marL="45720" indent="0">
              <a:buNone/>
            </a:pPr>
            <a:r>
              <a:rPr lang="lv-LV" sz="4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12.30</a:t>
            </a:r>
          </a:p>
          <a:p>
            <a:pPr marL="45720" indent="0">
              <a:buNone/>
            </a:pPr>
            <a:r>
              <a:rPr lang="lv-LV" sz="4200" dirty="0" smtClean="0"/>
              <a:t>Pulkstenis ir divpadsmit</a:t>
            </a:r>
          </a:p>
          <a:p>
            <a:pPr marL="45720" indent="0">
              <a:buNone/>
            </a:pPr>
            <a:r>
              <a:rPr lang="lv-LV" sz="4200" dirty="0" smtClean="0"/>
              <a:t>un trīsdesmit minūt</a:t>
            </a:r>
            <a:r>
              <a:rPr lang="lv-LV" sz="4200" b="1" dirty="0" smtClean="0">
                <a:solidFill>
                  <a:srgbClr val="FF0000"/>
                </a:solidFill>
              </a:rPr>
              <a:t>es</a:t>
            </a:r>
            <a:r>
              <a:rPr lang="lv-LV" sz="4200" dirty="0" smtClean="0"/>
              <a:t> =</a:t>
            </a:r>
          </a:p>
          <a:p>
            <a:pPr marL="45720" indent="0">
              <a:buNone/>
            </a:pPr>
            <a:r>
              <a:rPr lang="lv-LV" sz="4200" dirty="0" smtClean="0"/>
              <a:t>		pusviens dienā.</a:t>
            </a:r>
          </a:p>
          <a:p>
            <a:pPr marL="45720" indent="0">
              <a:buNone/>
            </a:pPr>
            <a:r>
              <a:rPr lang="lv-LV" sz="4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19.00</a:t>
            </a:r>
            <a:endParaRPr lang="lv-LV" sz="4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45720" indent="0">
              <a:spcAft>
                <a:spcPts val="0"/>
              </a:spcAft>
              <a:buNone/>
            </a:pPr>
            <a:r>
              <a:rPr lang="lv-LV" sz="4200" dirty="0" smtClean="0"/>
              <a:t>Pulkstenis ir deviņpadsmit =  </a:t>
            </a:r>
          </a:p>
          <a:p>
            <a:pPr marL="45720" indent="0">
              <a:spcAft>
                <a:spcPts val="0"/>
              </a:spcAft>
              <a:buNone/>
            </a:pPr>
            <a:r>
              <a:rPr lang="lv-LV" sz="4200" dirty="0"/>
              <a:t>	</a:t>
            </a:r>
            <a:r>
              <a:rPr lang="lv-LV" sz="4200" dirty="0" smtClean="0"/>
              <a:t>	septiņ</a:t>
            </a:r>
            <a:r>
              <a:rPr lang="lv-LV" sz="4200" b="1" dirty="0" smtClean="0">
                <a:solidFill>
                  <a:schemeClr val="bg2">
                    <a:lumMod val="50000"/>
                  </a:schemeClr>
                </a:solidFill>
              </a:rPr>
              <a:t>i</a:t>
            </a:r>
            <a:r>
              <a:rPr lang="lv-LV" sz="4200" dirty="0" smtClean="0"/>
              <a:t> vakarā.</a:t>
            </a:r>
            <a:endParaRPr lang="lv-LV" sz="4200" dirty="0"/>
          </a:p>
        </p:txBody>
      </p:sp>
      <p:sp>
        <p:nvSpPr>
          <p:cNvPr id="5" name="TextBox 4"/>
          <p:cNvSpPr txBox="1"/>
          <p:nvPr/>
        </p:nvSpPr>
        <p:spPr>
          <a:xfrm>
            <a:off x="0" y="6400800"/>
            <a:ext cx="89334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lv-LV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Sk. arī </a:t>
            </a:r>
            <a:r>
              <a:rPr lang="lv-LV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https://maciunmacies.valoda.lv/speles/eapmaciba2/06/RU_03.htm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200" y="914400"/>
            <a:ext cx="2287013" cy="2931323"/>
          </a:xfrm>
          <a:prstGeom prst="rect">
            <a:avLst/>
          </a:prstGeom>
        </p:spPr>
      </p:pic>
      <p:sp>
        <p:nvSpPr>
          <p:cNvPr id="8" name="Title 1"/>
          <p:cNvSpPr txBox="1">
            <a:spLocks/>
          </p:cNvSpPr>
          <p:nvPr/>
        </p:nvSpPr>
        <p:spPr>
          <a:xfrm>
            <a:off x="76200" y="358127"/>
            <a:ext cx="9143999" cy="9144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>
            <a:lvl1pPr marL="320040" indent="-320040" algn="r" defTabSz="914400" rtl="0" eaLnBrk="1" latinLnBrk="0" hangingPunct="1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Char char="*"/>
              <a:defRPr sz="4600" b="1" i="0" kern="120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indent="0" algn="ctr">
              <a:buFont typeface="Georgia" pitchFamily="18" charset="0"/>
              <a:buNone/>
            </a:pPr>
            <a:r>
              <a:rPr lang="lv-LV" sz="3600" dirty="0" smtClean="0"/>
              <a:t>Cik ir pulkstenis? Pulkstenis ir...</a:t>
            </a:r>
            <a:endParaRPr lang="lv-LV" sz="3600" dirty="0"/>
          </a:p>
        </p:txBody>
      </p:sp>
    </p:spTree>
    <p:extLst>
      <p:ext uri="{BB962C8B-B14F-4D97-AF65-F5344CB8AC3E}">
        <p14:creationId xmlns:p14="http://schemas.microsoft.com/office/powerpoint/2010/main" val="4928985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845820" y="6172200"/>
            <a:ext cx="714756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v-LV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Sk. arī </a:t>
            </a:r>
            <a:r>
              <a:rPr lang="lv-LV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https://elaipa.lv/materials/A1/8AC843A1-8BDF-1FE5-62D7-FFE7E4035D25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7517" y="381000"/>
            <a:ext cx="7772400" cy="533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21854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indent="0">
              <a:buNone/>
            </a:pPr>
            <a:r>
              <a:rPr lang="lv-LV" dirty="0" smtClean="0"/>
              <a:t> </a:t>
            </a:r>
            <a:endParaRPr lang="en-US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-1529126" y="173669"/>
            <a:ext cx="6512511" cy="9144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>
            <a:lvl1pPr marL="320040" indent="-320040" algn="r" defTabSz="914400" rtl="0" eaLnBrk="1" latinLnBrk="0" hangingPunct="1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Char char="*"/>
              <a:defRPr sz="4600" b="1" i="0" kern="120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indent="0" algn="ctr">
              <a:buFont typeface="Georgia" pitchFamily="18" charset="0"/>
              <a:buNone/>
            </a:pPr>
            <a:endParaRPr lang="lv-LV" sz="3600" dirty="0"/>
          </a:p>
        </p:txBody>
      </p:sp>
      <p:sp>
        <p:nvSpPr>
          <p:cNvPr id="6" name="Rectangle 5"/>
          <p:cNvSpPr/>
          <p:nvPr/>
        </p:nvSpPr>
        <p:spPr>
          <a:xfrm>
            <a:off x="5334000" y="2990266"/>
            <a:ext cx="2286000" cy="381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/>
          </a:p>
        </p:txBody>
      </p:sp>
      <p:sp>
        <p:nvSpPr>
          <p:cNvPr id="7" name="TextBox 6"/>
          <p:cNvSpPr txBox="1"/>
          <p:nvPr/>
        </p:nvSpPr>
        <p:spPr>
          <a:xfrm>
            <a:off x="685800" y="6317585"/>
            <a:ext cx="81611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v-LV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Sk. arī </a:t>
            </a:r>
            <a:r>
              <a:rPr lang="lv-LV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https://elaipa.lv/materials/A1/8AC843A1-8BDF-1FE5-62D7-FFE7E4035D25</a:t>
            </a:r>
            <a:endParaRPr lang="en-US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Content Placeholder 8"/>
          <p:cNvPicPr>
            <a:picLocks noGrp="1" noChangeAspect="1"/>
          </p:cNvPicPr>
          <p:nvPr>
            <p:ph sz="quarter" idx="13"/>
          </p:nvPr>
        </p:nvPicPr>
        <p:blipFill>
          <a:blip r:embed="rId3"/>
          <a:stretch>
            <a:fillRect/>
          </a:stretch>
        </p:blipFill>
        <p:spPr>
          <a:xfrm>
            <a:off x="990600" y="2546777"/>
            <a:ext cx="7162800" cy="377518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3400" y="220752"/>
            <a:ext cx="8153400" cy="24339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7006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609600" y="1030342"/>
            <a:ext cx="7772400" cy="5400938"/>
          </a:xfrm>
        </p:spPr>
        <p:txBody>
          <a:bodyPr>
            <a:normAutofit lnSpcReduction="10000"/>
          </a:bodyPr>
          <a:lstStyle/>
          <a:p>
            <a:pPr marL="45720" indent="0">
              <a:lnSpc>
                <a:spcPct val="150000"/>
              </a:lnSpc>
              <a:buNone/>
            </a:pPr>
            <a:r>
              <a:rPr lang="lv-LV" sz="2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13.01</a:t>
            </a:r>
            <a:r>
              <a:rPr lang="lv-LV" sz="2600" b="1" dirty="0" smtClean="0"/>
              <a:t>      trīspadsmit un vien</a:t>
            </a:r>
            <a:r>
              <a:rPr lang="lv-LV" sz="2600" b="1" dirty="0" smtClean="0">
                <a:solidFill>
                  <a:srgbClr val="FF0000"/>
                </a:solidFill>
              </a:rPr>
              <a:t>a</a:t>
            </a:r>
            <a:r>
              <a:rPr lang="lv-LV" sz="2600" b="1" dirty="0" smtClean="0"/>
              <a:t> minūt</a:t>
            </a:r>
            <a:r>
              <a:rPr lang="lv-LV" sz="2600" b="1" dirty="0" smtClean="0">
                <a:solidFill>
                  <a:srgbClr val="FF0000"/>
                </a:solidFill>
              </a:rPr>
              <a:t>e</a:t>
            </a:r>
            <a:r>
              <a:rPr lang="lv-LV" sz="2600" b="1" dirty="0" smtClean="0"/>
              <a:t>  =</a:t>
            </a:r>
          </a:p>
          <a:p>
            <a:pPr marL="45720" indent="0">
              <a:lnSpc>
                <a:spcPct val="150000"/>
              </a:lnSpc>
              <a:buNone/>
            </a:pPr>
            <a:r>
              <a:rPr lang="lv-LV" sz="2600" b="1" dirty="0"/>
              <a:t> </a:t>
            </a:r>
            <a:r>
              <a:rPr lang="lv-LV" sz="2600" b="1" dirty="0" smtClean="0"/>
              <a:t>              vien</a:t>
            </a:r>
            <a:r>
              <a:rPr lang="lv-LV" sz="2600" b="1" dirty="0" smtClean="0">
                <a:solidFill>
                  <a:schemeClr val="bg2">
                    <a:lumMod val="50000"/>
                  </a:schemeClr>
                </a:solidFill>
              </a:rPr>
              <a:t>s</a:t>
            </a:r>
            <a:r>
              <a:rPr lang="lv-LV" sz="2600" b="1" dirty="0" smtClean="0"/>
              <a:t> un vien</a:t>
            </a:r>
            <a:r>
              <a:rPr lang="lv-LV" sz="2600" b="1" dirty="0" smtClean="0">
                <a:solidFill>
                  <a:srgbClr val="FF0000"/>
                </a:solidFill>
              </a:rPr>
              <a:t>a</a:t>
            </a:r>
            <a:r>
              <a:rPr lang="lv-LV" sz="2600" b="1" dirty="0" smtClean="0"/>
              <a:t> minūt</a:t>
            </a:r>
            <a:r>
              <a:rPr lang="lv-LV" sz="2600" b="1" dirty="0" smtClean="0">
                <a:solidFill>
                  <a:srgbClr val="FF0000"/>
                </a:solidFill>
              </a:rPr>
              <a:t>e</a:t>
            </a:r>
            <a:r>
              <a:rPr lang="lv-LV" sz="2600" b="1" dirty="0" smtClean="0"/>
              <a:t> dienā</a:t>
            </a:r>
          </a:p>
          <a:p>
            <a:pPr marL="45720" indent="0">
              <a:lnSpc>
                <a:spcPct val="150000"/>
              </a:lnSpc>
              <a:buNone/>
            </a:pPr>
            <a:r>
              <a:rPr lang="lv-LV" sz="2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07.05</a:t>
            </a:r>
            <a:r>
              <a:rPr lang="lv-LV" sz="2600" b="1" dirty="0" smtClean="0"/>
              <a:t>      septiņ</a:t>
            </a:r>
            <a:r>
              <a:rPr lang="lv-LV" sz="2600" b="1" dirty="0" smtClean="0">
                <a:solidFill>
                  <a:schemeClr val="bg2">
                    <a:lumMod val="50000"/>
                  </a:schemeClr>
                </a:solidFill>
              </a:rPr>
              <a:t>i</a:t>
            </a:r>
            <a:r>
              <a:rPr lang="lv-LV" sz="2600" b="1" dirty="0" smtClean="0"/>
              <a:t> un piec</a:t>
            </a:r>
            <a:r>
              <a:rPr lang="lv-LV" sz="2600" b="1" dirty="0" smtClean="0">
                <a:solidFill>
                  <a:srgbClr val="FF0000"/>
                </a:solidFill>
              </a:rPr>
              <a:t>as</a:t>
            </a:r>
            <a:r>
              <a:rPr lang="lv-LV" sz="2600" b="1" dirty="0" smtClean="0"/>
              <a:t> minūt</a:t>
            </a:r>
            <a:r>
              <a:rPr lang="lv-LV" sz="2600" b="1" dirty="0" smtClean="0">
                <a:solidFill>
                  <a:srgbClr val="FF0000"/>
                </a:solidFill>
              </a:rPr>
              <a:t>es</a:t>
            </a:r>
            <a:r>
              <a:rPr lang="lv-LV" sz="2600" b="1" dirty="0" smtClean="0"/>
              <a:t> rītā</a:t>
            </a:r>
          </a:p>
          <a:p>
            <a:pPr marL="45720" indent="0">
              <a:lnSpc>
                <a:spcPct val="150000"/>
              </a:lnSpc>
              <a:buNone/>
            </a:pPr>
            <a:r>
              <a:rPr lang="lv-LV" sz="2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14.23</a:t>
            </a:r>
            <a:r>
              <a:rPr lang="lv-LV" sz="2600" b="1" dirty="0" smtClean="0"/>
              <a:t>      četrpadsmit un divdesmit trīs</a:t>
            </a:r>
          </a:p>
          <a:p>
            <a:pPr marL="45720" indent="0">
              <a:lnSpc>
                <a:spcPct val="150000"/>
              </a:lnSpc>
              <a:buNone/>
            </a:pPr>
            <a:r>
              <a:rPr lang="lv-LV" sz="2600" b="1" dirty="0"/>
              <a:t> </a:t>
            </a:r>
            <a:r>
              <a:rPr lang="lv-LV" sz="2600" b="1" dirty="0" smtClean="0"/>
              <a:t>              minūt</a:t>
            </a:r>
            <a:r>
              <a:rPr lang="lv-LV" sz="2600" b="1" dirty="0" smtClean="0">
                <a:solidFill>
                  <a:srgbClr val="FF0000"/>
                </a:solidFill>
              </a:rPr>
              <a:t>es</a:t>
            </a:r>
            <a:r>
              <a:rPr lang="lv-LV" sz="2600" b="1" dirty="0" smtClean="0"/>
              <a:t> = divi un divdesmit trīs</a:t>
            </a:r>
          </a:p>
          <a:p>
            <a:pPr marL="45720" indent="0">
              <a:lnSpc>
                <a:spcPct val="150000"/>
              </a:lnSpc>
              <a:buNone/>
            </a:pPr>
            <a:r>
              <a:rPr lang="lv-LV" sz="2600" b="1" dirty="0" smtClean="0"/>
              <a:t>		minūt</a:t>
            </a:r>
            <a:r>
              <a:rPr lang="lv-LV" sz="2600" b="1" dirty="0" smtClean="0">
                <a:solidFill>
                  <a:srgbClr val="FF0000"/>
                </a:solidFill>
              </a:rPr>
              <a:t>es</a:t>
            </a:r>
            <a:r>
              <a:rPr lang="lv-LV" sz="2600" b="1" dirty="0" smtClean="0"/>
              <a:t> dienā</a:t>
            </a:r>
          </a:p>
          <a:p>
            <a:pPr marL="45720" indent="0">
              <a:lnSpc>
                <a:spcPct val="150000"/>
              </a:lnSpc>
              <a:buNone/>
            </a:pPr>
            <a:r>
              <a:rPr lang="lv-LV" sz="2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19.52</a:t>
            </a:r>
            <a:r>
              <a:rPr lang="lv-LV" sz="2600" b="1" dirty="0" smtClean="0"/>
              <a:t>    deviņpadsmit un piecdesmit div</a:t>
            </a:r>
            <a:r>
              <a:rPr lang="lv-LV" sz="2600" b="1" dirty="0" smtClean="0">
                <a:solidFill>
                  <a:srgbClr val="FF0000"/>
                </a:solidFill>
              </a:rPr>
              <a:t>as</a:t>
            </a:r>
            <a:r>
              <a:rPr lang="lv-LV" sz="2600" b="1" dirty="0" smtClean="0"/>
              <a:t> </a:t>
            </a:r>
          </a:p>
          <a:p>
            <a:pPr marL="45720" indent="0">
              <a:lnSpc>
                <a:spcPct val="150000"/>
              </a:lnSpc>
              <a:buNone/>
            </a:pPr>
            <a:r>
              <a:rPr lang="lv-LV" sz="2600" b="1" dirty="0"/>
              <a:t> </a:t>
            </a:r>
            <a:r>
              <a:rPr lang="lv-LV" sz="2600" b="1" dirty="0" smtClean="0"/>
              <a:t>            minūt</a:t>
            </a:r>
            <a:r>
              <a:rPr lang="lv-LV" sz="2600" b="1" dirty="0" smtClean="0">
                <a:solidFill>
                  <a:srgbClr val="FF0000"/>
                </a:solidFill>
              </a:rPr>
              <a:t>es</a:t>
            </a:r>
            <a:r>
              <a:rPr lang="lv-LV" sz="2600" b="1" dirty="0" smtClean="0"/>
              <a:t> = septiņ</a:t>
            </a:r>
            <a:r>
              <a:rPr lang="lv-LV" sz="2600" b="1" dirty="0" smtClean="0">
                <a:solidFill>
                  <a:schemeClr val="bg2">
                    <a:lumMod val="50000"/>
                  </a:schemeClr>
                </a:solidFill>
              </a:rPr>
              <a:t>i</a:t>
            </a:r>
            <a:r>
              <a:rPr lang="lv-LV" sz="2600" b="1" dirty="0" smtClean="0"/>
              <a:t> un 52 min vakarā</a:t>
            </a:r>
            <a:endParaRPr lang="lv-LV" sz="2600" b="1" dirty="0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2895600" y="304800"/>
            <a:ext cx="3505200" cy="877942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>
            <a:lvl1pPr marL="320040" indent="-320040" algn="r" defTabSz="914400" rtl="0" eaLnBrk="1" latinLnBrk="0" hangingPunct="1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Char char="*"/>
              <a:defRPr sz="4600" b="1" i="0" kern="120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indent="0" algn="l">
              <a:buFont typeface="Georgia" pitchFamily="18" charset="0"/>
              <a:buNone/>
            </a:pPr>
            <a:r>
              <a:rPr lang="lv-LV" sz="2600" i="1" dirty="0" smtClean="0"/>
              <a:t>Cik ir pulkstenis?</a:t>
            </a:r>
            <a:endParaRPr lang="lv-LV" sz="2600" dirty="0"/>
          </a:p>
        </p:txBody>
      </p:sp>
    </p:spTree>
    <p:extLst>
      <p:ext uri="{BB962C8B-B14F-4D97-AF65-F5344CB8AC3E}">
        <p14:creationId xmlns:p14="http://schemas.microsoft.com/office/powerpoint/2010/main" val="37065440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914400" y="6248400"/>
            <a:ext cx="7696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v-LV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Sk. arī: </a:t>
            </a:r>
            <a:r>
              <a:rPr lang="lv-LV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https://maciunmacies.valoda.lv/speles/eapmaciba2/06/RU_Uzd_4.htm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0" y="990600"/>
            <a:ext cx="8839200" cy="5257800"/>
          </a:xfrm>
          <a:prstGeom prst="rect">
            <a:avLst/>
          </a:prstGeom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3200400" y="228600"/>
            <a:ext cx="3505200" cy="877942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>
            <a:lvl1pPr marL="320040" indent="-320040" algn="r" defTabSz="914400" rtl="0" eaLnBrk="1" latinLnBrk="0" hangingPunct="1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Char char="*"/>
              <a:defRPr sz="4600" b="1" i="0" kern="120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indent="0" algn="l">
              <a:buFont typeface="Georgia" pitchFamily="18" charset="0"/>
              <a:buNone/>
            </a:pPr>
            <a:r>
              <a:rPr lang="lv-LV" sz="2600" i="1" dirty="0" smtClean="0"/>
              <a:t>Cik ir pulkstenis?</a:t>
            </a:r>
            <a:endParaRPr lang="lv-LV" sz="2600" dirty="0"/>
          </a:p>
        </p:txBody>
      </p:sp>
    </p:spTree>
    <p:extLst>
      <p:ext uri="{BB962C8B-B14F-4D97-AF65-F5344CB8AC3E}">
        <p14:creationId xmlns:p14="http://schemas.microsoft.com/office/powerpoint/2010/main" val="30983812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lipstream">
  <a:themeElements>
    <a:clrScheme name="Slipstream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Slipstream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lipstream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1013</TotalTime>
  <Words>304</Words>
  <Application>Microsoft Office PowerPoint</Application>
  <PresentationFormat>On-screen Show (4:3)</PresentationFormat>
  <Paragraphs>101</Paragraphs>
  <Slides>18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4" baseType="lpstr">
      <vt:lpstr>Arial</vt:lpstr>
      <vt:lpstr>Calibri</vt:lpstr>
      <vt:lpstr>Georgia</vt:lpstr>
      <vt:lpstr>Times New Roman</vt:lpstr>
      <vt:lpstr>Trebuchet MS</vt:lpstr>
      <vt:lpstr>Slipstream</vt:lpstr>
      <vt:lpstr>Cik ir pulkstenis? Cikos?</vt:lpstr>
      <vt:lpstr>Pulksteņa laiks</vt:lpstr>
      <vt:lpstr>PowerPoint Presentation</vt:lpstr>
      <vt:lpstr>Cik ir pulkstenis? Pulkstenis ir...</vt:lpstr>
      <vt:lpstr>PowerPoint Presentation</vt:lpstr>
      <vt:lpstr>PowerPoint Presentation</vt:lpstr>
      <vt:lpstr>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Projekts „Latviešu valodas apguve, lai sekmētu trešo valstu pilsoņu iekļaušanos darba tirgū 2” (Nr. PMIF/8/2019/3/01) 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Erika Picukane</dc:creator>
  <cp:lastModifiedBy>Velga Licite</cp:lastModifiedBy>
  <cp:revision>175</cp:revision>
  <dcterms:created xsi:type="dcterms:W3CDTF">2006-08-16T00:00:00Z</dcterms:created>
  <dcterms:modified xsi:type="dcterms:W3CDTF">2020-10-26T08:40:48Z</dcterms:modified>
</cp:coreProperties>
</file>