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8" r:id="rId4"/>
    <p:sldId id="262" r:id="rId5"/>
    <p:sldId id="275" r:id="rId6"/>
    <p:sldId id="277" r:id="rId7"/>
    <p:sldId id="272" r:id="rId8"/>
    <p:sldId id="280" r:id="rId9"/>
    <p:sldId id="281" r:id="rId10"/>
    <p:sldId id="263" r:id="rId11"/>
    <p:sldId id="279" r:id="rId12"/>
    <p:sldId id="264" r:id="rId13"/>
    <p:sldId id="265" r:id="rId14"/>
    <p:sldId id="268" r:id="rId15"/>
    <p:sldId id="273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53" d="100"/>
          <a:sy n="53" d="100"/>
        </p:scale>
        <p:origin x="122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26.10.2020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68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79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348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000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636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93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57" y="2210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121" y="2392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nodarbība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749664" y="258188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Skaitļi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405420" y="4463193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1"/>
            <a:ext cx="8305800" cy="4724400"/>
          </a:xfrm>
        </p:spPr>
        <p:txBody>
          <a:bodyPr>
            <a:noAutofit/>
          </a:bodyPr>
          <a:lstStyle/>
          <a:p>
            <a:pPr marL="502920" indent="-457200">
              <a:lnSpc>
                <a:spcPct val="200000"/>
              </a:lnSpc>
              <a:buAutoNum type="arabicPeriod"/>
            </a:pPr>
            <a:r>
              <a:rPr lang="lv-LV" sz="2600" b="1" dirty="0" smtClean="0"/>
              <a:t>(pirm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janvār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600" b="1" dirty="0" smtClean="0"/>
              <a:t>                1. (pirm</a:t>
            </a:r>
            <a:r>
              <a:rPr lang="lv-LV" sz="2600" b="1" dirty="0" smtClean="0">
                <a:solidFill>
                  <a:srgbClr val="FF0000"/>
                </a:solidFill>
              </a:rPr>
              <a:t>ā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lappus</a:t>
            </a:r>
            <a:r>
              <a:rPr lang="lv-LV" sz="2600" b="1" dirty="0" smtClean="0">
                <a:solidFill>
                  <a:srgbClr val="FF0000"/>
                </a:solidFill>
              </a:rPr>
              <a:t>e</a:t>
            </a:r>
          </a:p>
          <a:p>
            <a:pPr marL="502920" indent="-457200">
              <a:lnSpc>
                <a:spcPct val="200000"/>
              </a:lnSpc>
              <a:buAutoNum type="arabicPeriod"/>
            </a:pPr>
            <a:r>
              <a:rPr lang="lv-LV" sz="2600" b="1" dirty="0" smtClean="0"/>
              <a:t>(otr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februār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600" b="1" dirty="0" smtClean="0"/>
              <a:t>                 2. (otr</a:t>
            </a:r>
            <a:r>
              <a:rPr lang="lv-LV" sz="2600" b="1" dirty="0" smtClean="0">
                <a:solidFill>
                  <a:srgbClr val="FF0000"/>
                </a:solidFill>
              </a:rPr>
              <a:t>ā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lappus</a:t>
            </a:r>
            <a:r>
              <a:rPr lang="lv-LV" sz="2600" b="1" dirty="0" smtClean="0">
                <a:solidFill>
                  <a:srgbClr val="FF0000"/>
                </a:solidFill>
              </a:rPr>
              <a:t>e</a:t>
            </a:r>
          </a:p>
          <a:p>
            <a:pPr marL="502920" indent="-457200">
              <a:lnSpc>
                <a:spcPct val="200000"/>
              </a:lnSpc>
              <a:buAutoNum type="arabicPeriod"/>
            </a:pPr>
            <a:r>
              <a:rPr lang="lv-LV" sz="2600" b="1" dirty="0" smtClean="0"/>
              <a:t>(treš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mart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600" b="1" dirty="0" smtClean="0"/>
              <a:t>                     3. (treš</a:t>
            </a:r>
            <a:r>
              <a:rPr lang="lv-LV" sz="2600" b="1" dirty="0" smtClean="0">
                <a:solidFill>
                  <a:srgbClr val="FF0000"/>
                </a:solidFill>
              </a:rPr>
              <a:t>ā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</a:t>
            </a:r>
            <a:r>
              <a:rPr lang="lv-LV" sz="2600" b="1" dirty="0"/>
              <a:t>lappus</a:t>
            </a:r>
            <a:r>
              <a:rPr lang="lv-LV" sz="2600" b="1" dirty="0">
                <a:solidFill>
                  <a:srgbClr val="FF0000"/>
                </a:solidFill>
              </a:rPr>
              <a:t>e</a:t>
            </a:r>
            <a:endParaRPr lang="lv-LV" sz="2600" b="1" dirty="0" smtClean="0"/>
          </a:p>
          <a:p>
            <a:pPr marL="502920" indent="-457200">
              <a:lnSpc>
                <a:spcPct val="200000"/>
              </a:lnSpc>
              <a:buAutoNum type="arabicPeriod"/>
            </a:pPr>
            <a:r>
              <a:rPr lang="lv-LV" sz="2600" b="1" dirty="0" smtClean="0"/>
              <a:t>(ceturt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aprīl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600" b="1" dirty="0" smtClean="0"/>
              <a:t>                 4. (ceturt</a:t>
            </a:r>
            <a:r>
              <a:rPr lang="lv-LV" sz="2600" b="1" dirty="0" smtClean="0">
                <a:solidFill>
                  <a:srgbClr val="FF0000"/>
                </a:solidFill>
              </a:rPr>
              <a:t>ā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lappus</a:t>
            </a:r>
            <a:r>
              <a:rPr lang="lv-LV" sz="2600" b="1" dirty="0" smtClean="0">
                <a:solidFill>
                  <a:srgbClr val="FF0000"/>
                </a:solidFill>
              </a:rPr>
              <a:t>e</a:t>
            </a:r>
          </a:p>
          <a:p>
            <a:pPr marL="502920" indent="-457200">
              <a:lnSpc>
                <a:spcPct val="200000"/>
              </a:lnSpc>
              <a:buAutoNum type="arabicPeriod"/>
            </a:pPr>
            <a:r>
              <a:rPr lang="lv-LV" sz="2600" b="1" dirty="0" smtClean="0"/>
              <a:t>(piekt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maij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600" b="1" dirty="0" smtClean="0"/>
              <a:t>                    5. (piekt</a:t>
            </a:r>
            <a:r>
              <a:rPr lang="lv-LV" sz="2600" b="1" dirty="0" smtClean="0">
                <a:solidFill>
                  <a:srgbClr val="FF0000"/>
                </a:solidFill>
              </a:rPr>
              <a:t>ā</a:t>
            </a:r>
            <a:r>
              <a:rPr lang="lv-LV" sz="2600" b="1" dirty="0" smtClean="0">
                <a:solidFill>
                  <a:schemeClr val="tx1"/>
                </a:solidFill>
              </a:rPr>
              <a:t>)</a:t>
            </a:r>
            <a:r>
              <a:rPr lang="lv-LV" sz="2600" b="1" dirty="0" smtClean="0"/>
              <a:t> lappus</a:t>
            </a:r>
            <a:r>
              <a:rPr lang="lv-LV" sz="2600" b="1" dirty="0" smtClean="0">
                <a:solidFill>
                  <a:srgbClr val="FF0000"/>
                </a:solidFill>
              </a:rPr>
              <a:t>e</a:t>
            </a:r>
            <a:endParaRPr lang="lv-LV" sz="26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537882"/>
            <a:ext cx="1676400" cy="106680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Kurš?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611842"/>
            <a:ext cx="2057400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lv-LV" dirty="0" smtClean="0"/>
              <a:t>Kura?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894" y="1248336"/>
            <a:ext cx="9121588" cy="5304864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400" b="1" dirty="0" smtClean="0"/>
              <a:t>6. (sest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jūnij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400" b="1" dirty="0" smtClean="0"/>
              <a:t>                    	6. (sest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lappus</a:t>
            </a:r>
            <a:r>
              <a:rPr lang="lv-LV" sz="2400" b="1" dirty="0" smtClean="0">
                <a:solidFill>
                  <a:srgbClr val="FF0000"/>
                </a:solidFill>
              </a:rPr>
              <a:t>e</a:t>
            </a:r>
            <a:endParaRPr lang="lv-LV" sz="24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400" b="1" dirty="0" smtClean="0"/>
              <a:t>7. (septīt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jūlij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400" b="1" dirty="0" smtClean="0"/>
              <a:t>                  	7. (septīt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</a:t>
            </a:r>
            <a:r>
              <a:rPr lang="lv-LV" sz="2400" b="1" dirty="0"/>
              <a:t>lappus</a:t>
            </a:r>
            <a:r>
              <a:rPr lang="lv-LV" sz="2400" b="1" dirty="0">
                <a:solidFill>
                  <a:srgbClr val="FF0000"/>
                </a:solidFill>
              </a:rPr>
              <a:t>e</a:t>
            </a:r>
            <a:endParaRPr lang="lv-LV" sz="24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400" b="1" dirty="0" smtClean="0"/>
              <a:t>8. (astot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august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400" b="1" dirty="0" smtClean="0"/>
              <a:t>               	 8. (astot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</a:t>
            </a:r>
            <a:r>
              <a:rPr lang="lv-LV" sz="2400" b="1" dirty="0"/>
              <a:t>lappus</a:t>
            </a:r>
            <a:r>
              <a:rPr lang="lv-LV" sz="2400" b="1" dirty="0">
                <a:solidFill>
                  <a:srgbClr val="FF0000"/>
                </a:solidFill>
              </a:rPr>
              <a:t>e</a:t>
            </a:r>
            <a:endParaRPr lang="lv-LV" sz="24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400" b="1" dirty="0" smtClean="0"/>
              <a:t>9. (devīt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septembr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400" b="1" dirty="0" smtClean="0"/>
              <a:t>         	 9. (devīt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</a:t>
            </a:r>
            <a:r>
              <a:rPr lang="lv-LV" sz="2400" b="1" dirty="0"/>
              <a:t>lappus</a:t>
            </a:r>
            <a:r>
              <a:rPr lang="lv-LV" sz="2400" b="1" dirty="0">
                <a:solidFill>
                  <a:srgbClr val="FF0000"/>
                </a:solidFill>
              </a:rPr>
              <a:t>e</a:t>
            </a:r>
            <a:endParaRPr lang="lv-LV" sz="24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400" b="1" dirty="0" smtClean="0"/>
              <a:t>10. (desmit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oktobr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400" b="1" dirty="0" smtClean="0"/>
              <a:t>          	10. (desmit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</a:t>
            </a:r>
            <a:r>
              <a:rPr lang="lv-LV" sz="2400" b="1" dirty="0"/>
              <a:t>lappus</a:t>
            </a:r>
            <a:r>
              <a:rPr lang="lv-LV" sz="2400" b="1" dirty="0">
                <a:solidFill>
                  <a:srgbClr val="FF0000"/>
                </a:solidFill>
              </a:rPr>
              <a:t>e</a:t>
            </a:r>
            <a:endParaRPr lang="lv-LV" sz="24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400" b="1" dirty="0" smtClean="0"/>
              <a:t>11. (vienpadsmit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novembr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400" b="1" dirty="0" smtClean="0"/>
              <a:t> 11. (vienpadsmit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r>
              <a:rPr lang="lv-LV" sz="2400" b="1" dirty="0" smtClean="0">
                <a:solidFill>
                  <a:schemeClr val="tx1"/>
                </a:solidFill>
              </a:rPr>
              <a:t>) </a:t>
            </a:r>
            <a:r>
              <a:rPr lang="lv-LV" sz="2400" b="1" dirty="0" smtClean="0"/>
              <a:t>lappus</a:t>
            </a:r>
            <a:r>
              <a:rPr lang="lv-LV" sz="2400" b="1" dirty="0" smtClean="0">
                <a:solidFill>
                  <a:srgbClr val="FF0000"/>
                </a:solidFill>
              </a:rPr>
              <a:t>e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400" b="1" dirty="0" smtClean="0"/>
              <a:t>12. (divpadsmit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ais</a:t>
            </a:r>
            <a:r>
              <a:rPr lang="lv-LV" sz="2400" b="1" dirty="0" smtClean="0">
                <a:solidFill>
                  <a:schemeClr val="tx1"/>
                </a:solidFill>
              </a:rPr>
              <a:t>)</a:t>
            </a:r>
            <a:r>
              <a:rPr lang="lv-LV" sz="2400" b="1" dirty="0" smtClean="0"/>
              <a:t> decembr</a:t>
            </a:r>
            <a:r>
              <a:rPr lang="lv-LV" sz="24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400" b="1" dirty="0" smtClean="0"/>
              <a:t>   12. (divpadsmit</a:t>
            </a:r>
            <a:r>
              <a:rPr lang="lv-LV" sz="2400" b="1" dirty="0" smtClean="0">
                <a:solidFill>
                  <a:srgbClr val="FF0000"/>
                </a:solidFill>
              </a:rPr>
              <a:t>ā</a:t>
            </a:r>
            <a:r>
              <a:rPr lang="lv-LV" sz="2400" b="1" dirty="0" smtClean="0">
                <a:solidFill>
                  <a:schemeClr val="tx1"/>
                </a:solidFill>
              </a:rPr>
              <a:t>) </a:t>
            </a:r>
            <a:r>
              <a:rPr lang="lv-LV" sz="2400" b="1" dirty="0" smtClean="0"/>
              <a:t>lappus</a:t>
            </a:r>
            <a:r>
              <a:rPr lang="lv-LV" sz="2400" b="1" dirty="0" smtClean="0">
                <a:solidFill>
                  <a:srgbClr val="FF0000"/>
                </a:solidFill>
              </a:rPr>
              <a:t>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81536"/>
            <a:ext cx="1676400" cy="106680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Kurš?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164727"/>
            <a:ext cx="2057400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lv-LV" dirty="0" smtClean="0"/>
              <a:t>Kura?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0" y="1219200"/>
            <a:ext cx="6781800" cy="541020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12. janvāris            31. augusts                 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3. marts                  14. novembris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21. maijs                19. jūlijs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4. septembris          7. maijs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13. augusts             12. jūnijs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24. aprīlis               22. decembris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20. jūnijs                9. novembris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6. oktobris              8. februāris    </a:t>
            </a:r>
          </a:p>
          <a:p>
            <a:pPr marL="45720" indent="0">
              <a:buNone/>
            </a:pPr>
            <a:endParaRPr lang="lv-LV" sz="2600" b="1" dirty="0" smtClean="0"/>
          </a:p>
          <a:p>
            <a:pPr marL="45720" indent="0">
              <a:buNone/>
            </a:pPr>
            <a:endParaRPr lang="lv-LV" sz="2600" b="1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381000"/>
            <a:ext cx="4419600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lv-LV" sz="2800" i="1" dirty="0" smtClean="0"/>
              <a:t>Lasi! Kurš datums?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98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1178" y="6479703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https://maciunmacies.valoda.lv/speles/eapmaciba2/00/RU_06.htm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66800" y="673242"/>
            <a:ext cx="7327072" cy="5953851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ct val="200000"/>
              </a:lnSpc>
              <a:buNone/>
            </a:pPr>
            <a:r>
              <a:rPr lang="lv-LV" sz="2600" b="1" dirty="0" smtClean="0"/>
              <a:t>1. — pirmā diena = pirmdiena</a:t>
            </a:r>
          </a:p>
          <a:p>
            <a:pPr marL="45720" indent="0" algn="ctr">
              <a:lnSpc>
                <a:spcPct val="200000"/>
              </a:lnSpc>
              <a:buNone/>
            </a:pPr>
            <a:r>
              <a:rPr lang="lv-LV" sz="2600" b="1" dirty="0" smtClean="0"/>
              <a:t>2. </a:t>
            </a:r>
            <a:r>
              <a:rPr lang="lv-LV" sz="2600" b="1" dirty="0"/>
              <a:t>— </a:t>
            </a:r>
            <a:r>
              <a:rPr lang="lv-LV" sz="2600" b="1" dirty="0" smtClean="0"/>
              <a:t>otrā diena = otrdiena</a:t>
            </a:r>
          </a:p>
          <a:p>
            <a:pPr marL="45720" indent="0" algn="ctr">
              <a:lnSpc>
                <a:spcPct val="200000"/>
              </a:lnSpc>
              <a:buNone/>
            </a:pPr>
            <a:r>
              <a:rPr lang="lv-LV" sz="2600" b="1" dirty="0" smtClean="0"/>
              <a:t>3</a:t>
            </a:r>
            <a:r>
              <a:rPr lang="lv-LV" sz="2600" b="1" dirty="0"/>
              <a:t>. — </a:t>
            </a:r>
            <a:r>
              <a:rPr lang="lv-LV" sz="2600" b="1" dirty="0" smtClean="0"/>
              <a:t>trešā diena = trešdiena</a:t>
            </a:r>
          </a:p>
          <a:p>
            <a:pPr marL="45720" indent="0" algn="ctr">
              <a:lnSpc>
                <a:spcPct val="200000"/>
              </a:lnSpc>
              <a:buNone/>
            </a:pPr>
            <a:r>
              <a:rPr lang="lv-LV" sz="2600" b="1" dirty="0" smtClean="0"/>
              <a:t>4</a:t>
            </a:r>
            <a:r>
              <a:rPr lang="lv-LV" sz="2600" b="1" dirty="0"/>
              <a:t>. — </a:t>
            </a:r>
            <a:r>
              <a:rPr lang="lv-LV" sz="2600" b="1" dirty="0" smtClean="0"/>
              <a:t>ceturtā diena = ceturtdiena</a:t>
            </a:r>
          </a:p>
          <a:p>
            <a:pPr marL="45720" indent="0" algn="ctr">
              <a:lnSpc>
                <a:spcPct val="200000"/>
              </a:lnSpc>
              <a:buNone/>
            </a:pPr>
            <a:r>
              <a:rPr lang="lv-LV" sz="2600" b="1" dirty="0" smtClean="0"/>
              <a:t>5. </a:t>
            </a:r>
            <a:r>
              <a:rPr lang="lv-LV" sz="2600" b="1" dirty="0"/>
              <a:t>— piektā </a:t>
            </a:r>
            <a:r>
              <a:rPr lang="lv-LV" sz="2600" b="1" dirty="0" smtClean="0"/>
              <a:t>diena = piektdiena</a:t>
            </a:r>
          </a:p>
          <a:p>
            <a:pPr marL="45720" indent="0" algn="ctr">
              <a:lnSpc>
                <a:spcPct val="200000"/>
              </a:lnSpc>
              <a:buNone/>
            </a:pPr>
            <a:r>
              <a:rPr lang="lv-LV" sz="2600" b="1" dirty="0" smtClean="0"/>
              <a:t>6</a:t>
            </a:r>
            <a:r>
              <a:rPr lang="lv-LV" sz="2600" b="1" dirty="0"/>
              <a:t>. — </a:t>
            </a:r>
            <a:r>
              <a:rPr lang="lv-LV" sz="2600" b="1" dirty="0" smtClean="0"/>
              <a:t>sestā diena = sestdiena</a:t>
            </a:r>
          </a:p>
          <a:p>
            <a:pPr marL="45720" indent="0" algn="ctr">
              <a:lnSpc>
                <a:spcPct val="200000"/>
              </a:lnSpc>
              <a:buNone/>
            </a:pPr>
            <a:r>
              <a:rPr lang="lv-LV" sz="2600" b="1" dirty="0" smtClean="0"/>
              <a:t>7. </a:t>
            </a:r>
            <a:r>
              <a:rPr lang="lv-LV" sz="2600" b="1" dirty="0"/>
              <a:t>— svētā </a:t>
            </a:r>
            <a:r>
              <a:rPr lang="lv-LV" sz="2600" b="1" dirty="0" smtClean="0"/>
              <a:t>diena = svētdiena</a:t>
            </a: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3657600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lv-LV" sz="2800" i="1" dirty="0" smtClean="0"/>
              <a:t>Kura nedēļas diena?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62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442" y="6364305"/>
            <a:ext cx="694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https://maciunmacies.valoda.lv/speles/eapmaciba2/06/RU_11.htm</a:t>
            </a:r>
            <a:endParaRPr lang="lv-LV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90038"/>
            <a:ext cx="8458200" cy="50773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sz="3600" b="1" dirty="0" smtClean="0"/>
              <a:t>            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90038"/>
            <a:ext cx="7543800" cy="54101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28800" y="256638"/>
            <a:ext cx="4762500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lv-LV" sz="2800" i="1" dirty="0" smtClean="0"/>
              <a:t>Kurš datums ir šodien?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648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96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362200"/>
            <a:ext cx="815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65" y="3810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29718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5000" y="6858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671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Cik? Kurš?</a:t>
            </a:r>
            <a:endParaRPr lang="lv-LV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693821" y="3079622"/>
            <a:ext cx="6884855" cy="2025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Cik?  Kurš?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amata un kārtas skaitļa vārdi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Skaitļa vārdu dzimte un skaitlis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Kurš datums?</a:t>
            </a:r>
          </a:p>
          <a:p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Mēnešu nosaukumi,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nedēļas dienu nosaukumi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Cik...</a:t>
            </a:r>
            <a:endParaRPr lang="lv-LV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783098"/>
            <a:ext cx="7239000" cy="4572000"/>
          </a:xfrm>
        </p:spPr>
        <p:txBody>
          <a:bodyPr/>
          <a:lstStyle/>
          <a:p>
            <a:pPr marL="45720" indent="0">
              <a:buNone/>
            </a:pP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62488"/>
            <a:ext cx="893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https://e-laipa.dzc.lv/materials/A1/C808A586-80A8-233F-7A32-71AA7F98775C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5524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445850"/>
            <a:ext cx="8823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https://maciunmacies.valoda.lv/speles/eapmaciba2/00/05.htm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81000" y="750105"/>
            <a:ext cx="8382000" cy="56263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438581"/>
            <a:ext cx="2113256" cy="623047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Cik</a:t>
            </a:r>
            <a:r>
              <a:rPr lang="lv-LV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21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0259" y="2057400"/>
            <a:ext cx="4572000" cy="3886201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 vien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600" b="1" dirty="0" smtClean="0"/>
              <a:t> gald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600" b="1" dirty="0" smtClean="0"/>
              <a:t>, torn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600" b="1" dirty="0" smtClean="0"/>
              <a:t>, </a:t>
            </a:r>
            <a:r>
              <a:rPr lang="lv-LV" sz="2600" b="1" dirty="0" smtClean="0">
                <a:solidFill>
                  <a:schemeClr val="tx1"/>
                </a:solidFill>
              </a:rPr>
              <a:t>tirg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us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2 div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gald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tor</a:t>
            </a:r>
            <a:r>
              <a:rPr lang="lv-LV" sz="2600" b="1" dirty="0" smtClean="0">
                <a:solidFill>
                  <a:srgbClr val="00B050"/>
                </a:solidFill>
              </a:rPr>
              <a:t>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tirg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3 trīs </a:t>
            </a:r>
            <a:r>
              <a:rPr lang="lv-LV" sz="2600" b="1" dirty="0"/>
              <a:t>gald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tor</a:t>
            </a:r>
            <a:r>
              <a:rPr lang="lv-LV" sz="2600" b="1" dirty="0">
                <a:solidFill>
                  <a:srgbClr val="00B050"/>
                </a:solidFill>
              </a:rPr>
              <a:t>ņ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tirg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4 četr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</a:t>
            </a:r>
            <a:r>
              <a:rPr lang="lv-LV" sz="2600" b="1" dirty="0"/>
              <a:t>gald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tor</a:t>
            </a:r>
            <a:r>
              <a:rPr lang="lv-LV" sz="2600" b="1" dirty="0">
                <a:solidFill>
                  <a:srgbClr val="00B050"/>
                </a:solidFill>
              </a:rPr>
              <a:t>ņ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tirg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5 piec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</a:t>
            </a:r>
            <a:r>
              <a:rPr lang="lv-LV" sz="2600" b="1" dirty="0"/>
              <a:t>gald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tor</a:t>
            </a:r>
            <a:r>
              <a:rPr lang="lv-LV" sz="2600" b="1" dirty="0">
                <a:solidFill>
                  <a:srgbClr val="00B050"/>
                </a:solidFill>
              </a:rPr>
              <a:t>ņ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tirg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n-US" sz="2600" b="1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94412" y="2061883"/>
            <a:ext cx="4419600" cy="3881718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1 vien</a:t>
            </a:r>
            <a:r>
              <a:rPr lang="lv-LV" sz="2600" b="1" dirty="0" smtClean="0">
                <a:solidFill>
                  <a:srgbClr val="FF0000"/>
                </a:solidFill>
              </a:rPr>
              <a:t>a</a:t>
            </a:r>
            <a:r>
              <a:rPr lang="lv-LV" sz="2600" b="1" dirty="0" smtClean="0"/>
              <a:t> som</a:t>
            </a:r>
            <a:r>
              <a:rPr lang="lv-LV" sz="2600" b="1" dirty="0" smtClean="0">
                <a:solidFill>
                  <a:srgbClr val="FF0000"/>
                </a:solidFill>
              </a:rPr>
              <a:t>a</a:t>
            </a:r>
            <a:r>
              <a:rPr lang="lv-LV" sz="2600" b="1" dirty="0" smtClean="0"/>
              <a:t>, up</a:t>
            </a:r>
            <a:r>
              <a:rPr lang="lv-LV" sz="2600" b="1" dirty="0" smtClean="0">
                <a:solidFill>
                  <a:srgbClr val="FF0000"/>
                </a:solidFill>
              </a:rPr>
              <a:t>e</a:t>
            </a:r>
            <a:r>
              <a:rPr lang="lv-LV" sz="2600" b="1" dirty="0" smtClean="0"/>
              <a:t>, pil</a:t>
            </a:r>
            <a:r>
              <a:rPr lang="lv-LV" sz="2600" b="1" dirty="0" smtClean="0">
                <a:solidFill>
                  <a:srgbClr val="FF0000"/>
                </a:solidFill>
              </a:rPr>
              <a:t>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2 div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som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up</a:t>
            </a:r>
            <a:r>
              <a:rPr lang="lv-LV" sz="2600" b="1" dirty="0" smtClean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pil</a:t>
            </a:r>
            <a:r>
              <a:rPr lang="lv-LV" sz="2600" b="1" dirty="0" smtClean="0">
                <a:solidFill>
                  <a:srgbClr val="FF0000"/>
                </a:solidFill>
              </a:rPr>
              <a:t>is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3 trīs </a:t>
            </a:r>
            <a:r>
              <a:rPr lang="lv-LV" sz="2600" b="1" dirty="0"/>
              <a:t>som</a:t>
            </a:r>
            <a:r>
              <a:rPr lang="lv-LV" sz="2600" b="1" dirty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</a:t>
            </a:r>
            <a:r>
              <a:rPr lang="lv-LV" sz="2600" b="1" dirty="0"/>
              <a:t>up</a:t>
            </a:r>
            <a:r>
              <a:rPr lang="lv-LV" sz="2600" b="1" dirty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</a:t>
            </a:r>
            <a:r>
              <a:rPr lang="lv-LV" sz="2600" b="1" dirty="0"/>
              <a:t>pil</a:t>
            </a:r>
            <a:r>
              <a:rPr lang="lv-LV" sz="2600" b="1" dirty="0">
                <a:solidFill>
                  <a:srgbClr val="FF0000"/>
                </a:solidFill>
              </a:rPr>
              <a:t>is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4 </a:t>
            </a:r>
            <a:r>
              <a:rPr lang="lv-LV" sz="2600" b="1" dirty="0"/>
              <a:t>č</a:t>
            </a:r>
            <a:r>
              <a:rPr lang="lv-LV" sz="2600" b="1" dirty="0" smtClean="0"/>
              <a:t>etr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</a:t>
            </a:r>
            <a:r>
              <a:rPr lang="lv-LV" sz="2600" b="1" dirty="0"/>
              <a:t>som</a:t>
            </a:r>
            <a:r>
              <a:rPr lang="lv-LV" sz="2600" b="1" dirty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</a:t>
            </a:r>
            <a:r>
              <a:rPr lang="lv-LV" sz="2600" b="1" dirty="0"/>
              <a:t>up</a:t>
            </a:r>
            <a:r>
              <a:rPr lang="lv-LV" sz="2600" b="1" dirty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</a:t>
            </a:r>
            <a:r>
              <a:rPr lang="lv-LV" sz="2600" b="1" dirty="0"/>
              <a:t>pil</a:t>
            </a:r>
            <a:r>
              <a:rPr lang="lv-LV" sz="2600" b="1" dirty="0">
                <a:solidFill>
                  <a:srgbClr val="FF0000"/>
                </a:solidFill>
              </a:rPr>
              <a:t>is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5 piec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</a:t>
            </a:r>
            <a:r>
              <a:rPr lang="lv-LV" sz="2600" b="1" dirty="0"/>
              <a:t>som</a:t>
            </a:r>
            <a:r>
              <a:rPr lang="lv-LV" sz="2600" b="1" dirty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</a:t>
            </a:r>
            <a:r>
              <a:rPr lang="lv-LV" sz="2600" b="1" dirty="0"/>
              <a:t>up</a:t>
            </a:r>
            <a:r>
              <a:rPr lang="lv-LV" sz="2600" b="1" dirty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</a:t>
            </a:r>
            <a:r>
              <a:rPr lang="lv-LV" sz="2600" b="1" dirty="0"/>
              <a:t>pil</a:t>
            </a:r>
            <a:r>
              <a:rPr lang="lv-LV" sz="2600" b="1" dirty="0">
                <a:solidFill>
                  <a:srgbClr val="FF0000"/>
                </a:solidFill>
              </a:rPr>
              <a:t>is</a:t>
            </a:r>
            <a:endParaRPr lang="en-US" sz="2600" b="1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57800" y="768033"/>
            <a:ext cx="2113256" cy="623047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Cik</a:t>
            </a:r>
            <a:r>
              <a:rPr lang="lv-LV" sz="3600" dirty="0"/>
              <a:t>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750104"/>
            <a:ext cx="2113256" cy="6230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dirty="0" smtClean="0"/>
              <a:t>Cik?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27671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1981200"/>
            <a:ext cx="4274551" cy="5181599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6 seš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</a:t>
            </a:r>
            <a:r>
              <a:rPr lang="lv-LV" sz="2600" b="1" dirty="0"/>
              <a:t>gald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tor</a:t>
            </a:r>
            <a:r>
              <a:rPr lang="lv-LV" sz="2600" b="1" dirty="0">
                <a:solidFill>
                  <a:srgbClr val="00B050"/>
                </a:solidFill>
              </a:rPr>
              <a:t>ņ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tirg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7 septiņ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</a:t>
            </a:r>
            <a:r>
              <a:rPr lang="lv-LV" sz="2600" b="1" dirty="0"/>
              <a:t>gald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tor</a:t>
            </a:r>
            <a:r>
              <a:rPr lang="lv-LV" sz="2600" b="1" dirty="0">
                <a:solidFill>
                  <a:srgbClr val="00B050"/>
                </a:solidFill>
              </a:rPr>
              <a:t>ņ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tirg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8 astoņ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</a:t>
            </a:r>
            <a:r>
              <a:rPr lang="lv-LV" sz="2600" b="1" dirty="0"/>
              <a:t>gald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tor</a:t>
            </a:r>
            <a:r>
              <a:rPr lang="lv-LV" sz="2600" b="1" dirty="0">
                <a:solidFill>
                  <a:srgbClr val="00B050"/>
                </a:solidFill>
              </a:rPr>
              <a:t>ņ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tirg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9 deviņ</a:t>
            </a:r>
            <a:r>
              <a:rPr lang="lv-LV" sz="26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 </a:t>
            </a:r>
            <a:r>
              <a:rPr lang="lv-LV" sz="2600" b="1" dirty="0"/>
              <a:t>gald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tor</a:t>
            </a:r>
            <a:r>
              <a:rPr lang="lv-LV" sz="2600" b="1" dirty="0">
                <a:solidFill>
                  <a:srgbClr val="00B050"/>
                </a:solidFill>
              </a:rPr>
              <a:t>ņ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lv-LV" sz="2600" b="1" dirty="0" smtClean="0"/>
              <a:t>, </a:t>
            </a:r>
            <a:r>
              <a:rPr lang="lv-LV" sz="2600" b="1" dirty="0"/>
              <a:t>tirg</a:t>
            </a:r>
            <a:r>
              <a:rPr lang="lv-LV" sz="26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en-US" sz="2600" b="1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83259" y="1981200"/>
            <a:ext cx="4560741" cy="3505199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6 seš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som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up</a:t>
            </a:r>
            <a:r>
              <a:rPr lang="lv-LV" sz="2600" b="1" dirty="0" smtClean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pil</a:t>
            </a:r>
            <a:r>
              <a:rPr lang="lv-LV" sz="2600" b="1" dirty="0" smtClean="0">
                <a:solidFill>
                  <a:srgbClr val="FF0000"/>
                </a:solidFill>
              </a:rPr>
              <a:t>is</a:t>
            </a:r>
            <a:endParaRPr lang="en-US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7 som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up</a:t>
            </a:r>
            <a:r>
              <a:rPr lang="lv-LV" sz="2600" b="1" dirty="0" smtClean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pil</a:t>
            </a:r>
            <a:r>
              <a:rPr lang="lv-LV" sz="2600" b="1" dirty="0" smtClean="0">
                <a:solidFill>
                  <a:srgbClr val="FF0000"/>
                </a:solidFill>
              </a:rPr>
              <a:t>is</a:t>
            </a:r>
            <a:endParaRPr lang="en-US" sz="26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8 astoņ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</a:t>
            </a:r>
            <a:r>
              <a:rPr lang="lv-LV" sz="2600" b="1" dirty="0"/>
              <a:t>som</a:t>
            </a:r>
            <a:r>
              <a:rPr lang="lv-LV" sz="2600" b="1" dirty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</a:t>
            </a:r>
            <a:r>
              <a:rPr lang="lv-LV" sz="2600" b="1" dirty="0"/>
              <a:t>up</a:t>
            </a:r>
            <a:r>
              <a:rPr lang="lv-LV" sz="2600" b="1" dirty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</a:t>
            </a:r>
            <a:r>
              <a:rPr lang="lv-LV" sz="2600" b="1" dirty="0"/>
              <a:t>pil</a:t>
            </a:r>
            <a:r>
              <a:rPr lang="lv-LV" sz="2600" b="1" dirty="0">
                <a:solidFill>
                  <a:srgbClr val="FF0000"/>
                </a:solidFill>
              </a:rPr>
              <a:t>is</a:t>
            </a:r>
            <a:endParaRPr lang="en-US" sz="2600" b="1" dirty="0"/>
          </a:p>
          <a:p>
            <a:pPr marL="45720" indent="0">
              <a:lnSpc>
                <a:spcPct val="150000"/>
              </a:lnSpc>
              <a:buNone/>
            </a:pPr>
            <a:r>
              <a:rPr lang="lv-LV" sz="2600" b="1" dirty="0" smtClean="0"/>
              <a:t>9 deviņ</a:t>
            </a:r>
            <a:r>
              <a:rPr lang="lv-LV" sz="2600" b="1" dirty="0" smtClean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 </a:t>
            </a:r>
            <a:r>
              <a:rPr lang="lv-LV" sz="2600" b="1" dirty="0"/>
              <a:t>som</a:t>
            </a:r>
            <a:r>
              <a:rPr lang="lv-LV" sz="2600" b="1" dirty="0">
                <a:solidFill>
                  <a:srgbClr val="FF0000"/>
                </a:solidFill>
              </a:rPr>
              <a:t>as</a:t>
            </a:r>
            <a:r>
              <a:rPr lang="lv-LV" sz="2600" b="1" dirty="0" smtClean="0"/>
              <a:t>, </a:t>
            </a:r>
            <a:r>
              <a:rPr lang="lv-LV" sz="2600" b="1" dirty="0"/>
              <a:t>up</a:t>
            </a:r>
            <a:r>
              <a:rPr lang="lv-LV" sz="2600" b="1" dirty="0">
                <a:solidFill>
                  <a:srgbClr val="FF0000"/>
                </a:solidFill>
              </a:rPr>
              <a:t>es</a:t>
            </a:r>
            <a:r>
              <a:rPr lang="lv-LV" sz="2600" b="1" dirty="0" smtClean="0"/>
              <a:t>, </a:t>
            </a:r>
            <a:r>
              <a:rPr lang="lv-LV" sz="2600" b="1" dirty="0"/>
              <a:t>pil</a:t>
            </a:r>
            <a:r>
              <a:rPr lang="lv-LV" sz="2600" b="1" dirty="0">
                <a:solidFill>
                  <a:srgbClr val="FF0000"/>
                </a:solidFill>
              </a:rPr>
              <a:t>is</a:t>
            </a:r>
            <a:endParaRPr lang="en-US" sz="2600" b="1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900953"/>
            <a:ext cx="2113256" cy="623047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Cik</a:t>
            </a:r>
            <a:r>
              <a:rPr lang="lv-LV" sz="3600" dirty="0"/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10200" y="838200"/>
            <a:ext cx="2113256" cy="6230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dirty="0" smtClean="0"/>
              <a:t>Cik?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08886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5000" y="1219200"/>
            <a:ext cx="5562600" cy="5486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sz="2600" b="1" dirty="0" smtClean="0"/>
              <a:t>Tie ir 4 ___________ zēni. </a:t>
            </a:r>
          </a:p>
          <a:p>
            <a:pPr marL="45720" indent="0">
              <a:buNone/>
            </a:pPr>
            <a:r>
              <a:rPr lang="lv-LV" sz="2600" b="1" dirty="0" smtClean="0"/>
              <a:t>Tās ir </a:t>
            </a:r>
            <a:r>
              <a:rPr lang="lv-LV" sz="2600" b="1" dirty="0"/>
              <a:t>9 ___________ </a:t>
            </a:r>
            <a:r>
              <a:rPr lang="lv-LV" sz="2600" b="1" dirty="0" smtClean="0"/>
              <a:t>policistes.</a:t>
            </a:r>
            <a:endParaRPr lang="lv-LV" sz="2600" b="1" dirty="0"/>
          </a:p>
          <a:p>
            <a:pPr marL="45720" indent="0">
              <a:buNone/>
            </a:pPr>
            <a:r>
              <a:rPr lang="lv-LV" sz="2600" b="1" dirty="0" smtClean="0"/>
              <a:t>Tās ir </a:t>
            </a:r>
            <a:r>
              <a:rPr lang="lv-LV" sz="2600" b="1" dirty="0"/>
              <a:t>6 ___________ </a:t>
            </a:r>
            <a:r>
              <a:rPr lang="lv-LV" sz="2600" b="1" dirty="0" smtClean="0"/>
              <a:t>meitenes. </a:t>
            </a:r>
            <a:endParaRPr lang="lv-LV" sz="2600" b="1" dirty="0"/>
          </a:p>
          <a:p>
            <a:pPr marL="45720" indent="0">
              <a:buNone/>
            </a:pPr>
            <a:r>
              <a:rPr lang="lv-LV" sz="2600" b="1" dirty="0" smtClean="0"/>
              <a:t>Tie ir </a:t>
            </a:r>
            <a:r>
              <a:rPr lang="lv-LV" sz="2600" b="1" dirty="0"/>
              <a:t>8 ___________ </a:t>
            </a:r>
            <a:r>
              <a:rPr lang="lv-LV" sz="2600" b="1" dirty="0" smtClean="0"/>
              <a:t>pavāri.</a:t>
            </a:r>
            <a:endParaRPr lang="lv-LV" sz="2600" b="1" dirty="0"/>
          </a:p>
          <a:p>
            <a:pPr marL="45720" indent="0">
              <a:buNone/>
            </a:pPr>
            <a:r>
              <a:rPr lang="lv-LV" sz="2600" b="1" dirty="0" smtClean="0"/>
              <a:t>Tās ir 7 ___________ studentes. </a:t>
            </a:r>
            <a:endParaRPr lang="lv-LV" sz="2600" b="1" dirty="0"/>
          </a:p>
          <a:p>
            <a:pPr marL="45720" indent="0">
              <a:buNone/>
            </a:pPr>
            <a:r>
              <a:rPr lang="lv-LV" sz="2600" b="1" dirty="0" smtClean="0"/>
              <a:t>Tie ir 2 ___________ brāļi.</a:t>
            </a:r>
            <a:endParaRPr lang="lv-LV" sz="2600" b="1" dirty="0"/>
          </a:p>
          <a:p>
            <a:pPr marL="45720" indent="0">
              <a:buNone/>
            </a:pPr>
            <a:r>
              <a:rPr lang="lv-LV" sz="2600" b="1" dirty="0" smtClean="0"/>
              <a:t>Tās ir 5 ___________ māsas.</a:t>
            </a:r>
          </a:p>
          <a:p>
            <a:pPr marL="45720" indent="0">
              <a:buNone/>
            </a:pPr>
            <a:r>
              <a:rPr lang="lv-LV" sz="2600" b="1" dirty="0" smtClean="0"/>
              <a:t>Tas ir 1 ___________ students.</a:t>
            </a:r>
          </a:p>
          <a:p>
            <a:pPr marL="45720" indent="0">
              <a:buNone/>
            </a:pPr>
            <a:r>
              <a:rPr lang="lv-LV" sz="2600" b="1" dirty="0"/>
              <a:t>Tā ir 1 </a:t>
            </a:r>
            <a:r>
              <a:rPr lang="lv-LV" sz="2600" b="1" dirty="0" smtClean="0"/>
              <a:t>___________ māte.</a:t>
            </a:r>
          </a:p>
          <a:p>
            <a:pPr marL="45720" indent="0">
              <a:buNone/>
            </a:pPr>
            <a:r>
              <a:rPr lang="lv-LV" sz="2600" b="1" dirty="0"/>
              <a:t>Tie ir 3 </a:t>
            </a:r>
            <a:r>
              <a:rPr lang="lv-LV" sz="2600" b="1" dirty="0" smtClean="0"/>
              <a:t>___________ cilvēki.</a:t>
            </a:r>
          </a:p>
          <a:p>
            <a:pPr marL="45720" indent="0">
              <a:buNone/>
            </a:pPr>
            <a:endParaRPr lang="lv-LV" sz="2600" b="1" dirty="0" smtClean="0"/>
          </a:p>
          <a:p>
            <a:pPr marL="45720" indent="0">
              <a:buNone/>
            </a:pPr>
            <a:endParaRPr lang="lv-LV" sz="2600" b="1" dirty="0"/>
          </a:p>
          <a:p>
            <a:endParaRPr lang="lv-LV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381000"/>
            <a:ext cx="5486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lv-LV" sz="2600" i="1" dirty="0"/>
              <a:t> </a:t>
            </a:r>
            <a:r>
              <a:rPr lang="lv-LV" sz="2600" i="1" dirty="0" smtClean="0"/>
              <a:t>Norādi </a:t>
            </a:r>
            <a:r>
              <a:rPr lang="lv-LV" sz="2600" i="1" dirty="0"/>
              <a:t>s</a:t>
            </a:r>
            <a:r>
              <a:rPr lang="lv-LV" sz="2600" i="1" dirty="0" smtClean="0"/>
              <a:t>kaitu ar vārdiem!</a:t>
            </a:r>
            <a:endParaRPr lang="lv-LV" sz="2600" dirty="0"/>
          </a:p>
        </p:txBody>
      </p:sp>
    </p:spTree>
    <p:extLst>
      <p:ext uri="{BB962C8B-B14F-4D97-AF65-F5344CB8AC3E}">
        <p14:creationId xmlns:p14="http://schemas.microsoft.com/office/powerpoint/2010/main" val="3706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451" y="126926"/>
            <a:ext cx="3810000" cy="1066800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Cik … kas?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9368" y="1125816"/>
            <a:ext cx="7620000" cy="5105400"/>
          </a:xfrm>
        </p:spPr>
        <p:txBody>
          <a:bodyPr/>
          <a:lstStyle/>
          <a:p>
            <a:pPr marL="45720" indent="0">
              <a:buNone/>
            </a:pPr>
            <a:r>
              <a:rPr lang="lv-LV" sz="2600" dirty="0" smtClean="0"/>
              <a:t>1 pārdevējs                            1 pārdevēja</a:t>
            </a:r>
          </a:p>
          <a:p>
            <a:pPr marL="45720" indent="0">
              <a:buNone/>
            </a:pPr>
            <a:r>
              <a:rPr lang="lv-LV" sz="2600" dirty="0" smtClean="0"/>
              <a:t>2 …       6 …                              2 …        6 …</a:t>
            </a:r>
          </a:p>
          <a:p>
            <a:pPr marL="45720" indent="0">
              <a:buNone/>
            </a:pPr>
            <a:r>
              <a:rPr lang="lv-LV" sz="2600" dirty="0" smtClean="0"/>
              <a:t>3 …       7 …                              3 …        7 …</a:t>
            </a:r>
          </a:p>
          <a:p>
            <a:pPr marL="45720" indent="0">
              <a:buNone/>
            </a:pPr>
            <a:r>
              <a:rPr lang="lv-LV" sz="2600" dirty="0" smtClean="0"/>
              <a:t>4 …        8 …                             4 …        8 …</a:t>
            </a:r>
          </a:p>
          <a:p>
            <a:pPr marL="45720" indent="0">
              <a:buNone/>
            </a:pPr>
            <a:r>
              <a:rPr lang="lv-LV" sz="2600" dirty="0" smtClean="0"/>
              <a:t>5 …       9 …                              5 …        9 …</a:t>
            </a:r>
            <a:endParaRPr lang="en-US" sz="2600" dirty="0"/>
          </a:p>
          <a:p>
            <a:pPr marL="45720" indent="0">
              <a:buNone/>
            </a:pPr>
            <a:endParaRPr lang="lv-LV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3" y="3688080"/>
            <a:ext cx="1732357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77" y="3672840"/>
            <a:ext cx="1596179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533" y="3825240"/>
            <a:ext cx="1914099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065" y="3657600"/>
            <a:ext cx="1761701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68" y="1069414"/>
            <a:ext cx="7620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193726"/>
            <a:ext cx="673599" cy="11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2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1" y="381000"/>
            <a:ext cx="8686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820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983</TotalTime>
  <Words>556</Words>
  <Application>Microsoft Office PowerPoint</Application>
  <PresentationFormat>On-screen Show (4:3)</PresentationFormat>
  <Paragraphs>114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Slipstream</vt:lpstr>
      <vt:lpstr>Skaitļi</vt:lpstr>
      <vt:lpstr>Cik? Kurš?</vt:lpstr>
      <vt:lpstr>Cik...</vt:lpstr>
      <vt:lpstr>Cik?</vt:lpstr>
      <vt:lpstr>Cik?</vt:lpstr>
      <vt:lpstr>Cik?</vt:lpstr>
      <vt:lpstr>PowerPoint Presentation</vt:lpstr>
      <vt:lpstr>Cik … kas?</vt:lpstr>
      <vt:lpstr>PowerPoint Presentation</vt:lpstr>
      <vt:lpstr>Kurš?</vt:lpstr>
      <vt:lpstr>Kurš?</vt:lpstr>
      <vt:lpstr>PowerPoint Presentation</vt:lpstr>
      <vt:lpstr>PowerPoint Presentation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Velga Licite</cp:lastModifiedBy>
  <cp:revision>158</cp:revision>
  <dcterms:created xsi:type="dcterms:W3CDTF">2006-08-16T00:00:00Z</dcterms:created>
  <dcterms:modified xsi:type="dcterms:W3CDTF">2020-10-26T08:40:27Z</dcterms:modified>
</cp:coreProperties>
</file>