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58" r:id="rId4"/>
    <p:sldId id="262" r:id="rId5"/>
    <p:sldId id="261" r:id="rId6"/>
    <p:sldId id="272" r:id="rId7"/>
    <p:sldId id="263" r:id="rId8"/>
    <p:sldId id="264" r:id="rId9"/>
    <p:sldId id="265" r:id="rId10"/>
    <p:sldId id="268" r:id="rId11"/>
    <p:sldId id="269" r:id="rId12"/>
    <p:sldId id="271" r:id="rId13"/>
    <p:sldId id="273" r:id="rId14"/>
    <p:sldId id="270" r:id="rId15"/>
    <p:sldId id="274" r:id="rId16"/>
    <p:sldId id="275" r:id="rId17"/>
    <p:sldId id="276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3" autoAdjust="0"/>
  </p:normalViewPr>
  <p:slideViewPr>
    <p:cSldViewPr>
      <p:cViewPr varScale="1">
        <p:scale>
          <a:sx n="53" d="100"/>
          <a:sy n="53" d="100"/>
        </p:scale>
        <p:origin x="1229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D1A91-8990-4104-97EF-F8E765F48207}" type="datetimeFigureOut">
              <a:rPr lang="lv-LV" smtClean="0"/>
              <a:t>26.10.2020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63B3C-748F-40E7-B0A5-E8B0E583B1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935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226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668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012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379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000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636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5938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143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872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10" y="228600"/>
            <a:ext cx="5493180" cy="123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65390" y="5562600"/>
            <a:ext cx="8839200" cy="3805239"/>
            <a:chOff x="96" y="1875"/>
            <a:chExt cx="5568" cy="244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20"/>
              <a:ext cx="5568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07" y="18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10" y="2032"/>
              <a:ext cx="36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„</a:t>
              </a: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Latviešu valodas apguve, lai sekmētu trešo valstu pilsoņu 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577" y="2149"/>
              <a:ext cx="159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iekļaušanos</a:t>
              </a: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r>
                <a:rPr kumimoji="0" lang="lv-LV" altLang="lv-LV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darba</a:t>
              </a: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tirgū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724" y="2149"/>
              <a:ext cx="1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97" y="2188"/>
              <a:ext cx="5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lv-LV" altLang="lv-LV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2”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982" y="214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816" y="2383"/>
              <a:ext cx="3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(Nr.  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073" y="2387"/>
              <a:ext cx="11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PMIF/8/2019/3/01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188" y="2383"/>
              <a:ext cx="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237" y="253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19399" y="1971097"/>
            <a:ext cx="2272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nodarbība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lv-LV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>
          <a:xfrm>
            <a:off x="941603" y="294084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 smtClean="0"/>
              <a:t>Darbojamies!</a:t>
            </a:r>
            <a:endParaRPr lang="lv-LV" dirty="0"/>
          </a:p>
        </p:txBody>
      </p:sp>
      <p:sp>
        <p:nvSpPr>
          <p:cNvPr id="10" name="Rectangle 9"/>
          <p:cNvSpPr/>
          <p:nvPr/>
        </p:nvSpPr>
        <p:spPr>
          <a:xfrm>
            <a:off x="4497902" y="4525821"/>
            <a:ext cx="4238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Nodarbību sagatavojusi Maija Berķe</a:t>
            </a:r>
          </a:p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LVA, 2020</a:t>
            </a:r>
          </a:p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57399" y="960976"/>
            <a:ext cx="6400800" cy="4783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lv-LV" sz="2600" b="1" dirty="0" smtClean="0"/>
          </a:p>
          <a:p>
            <a:pPr marL="45720" indent="0">
              <a:buNone/>
            </a:pPr>
            <a:r>
              <a:rPr lang="lv-LV" sz="2600" b="1" dirty="0" smtClean="0"/>
              <a:t>	bumbier</a:t>
            </a:r>
            <a:r>
              <a:rPr lang="lv-LV" sz="26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lv-LV" sz="2600" b="1" dirty="0" smtClean="0"/>
              <a:t>             bumbier</a:t>
            </a:r>
            <a:r>
              <a:rPr lang="lv-LV" sz="2600" b="1" dirty="0" smtClean="0">
                <a:solidFill>
                  <a:schemeClr val="accent1">
                    <a:lumMod val="75000"/>
                  </a:schemeClr>
                </a:solidFill>
              </a:rPr>
              <a:t>us</a:t>
            </a:r>
          </a:p>
          <a:p>
            <a:pPr marL="45720" indent="0">
              <a:buNone/>
            </a:pPr>
            <a:endParaRPr lang="lv-LV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lv-LV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lv-LV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lv-LV" sz="2600" b="1" dirty="0" smtClean="0">
                <a:solidFill>
                  <a:schemeClr val="tx1"/>
                </a:solidFill>
              </a:rPr>
              <a:t>            ābol</a:t>
            </a:r>
            <a:r>
              <a:rPr lang="lv-LV" sz="2600" b="1" dirty="0" smtClean="0">
                <a:solidFill>
                  <a:schemeClr val="accent1">
                    <a:lumMod val="75000"/>
                  </a:schemeClr>
                </a:solidFill>
              </a:rPr>
              <a:t>i                  </a:t>
            </a:r>
            <a:r>
              <a:rPr lang="lv-LV" sz="2600" b="1" dirty="0" smtClean="0">
                <a:solidFill>
                  <a:schemeClr val="tx1"/>
                </a:solidFill>
              </a:rPr>
              <a:t>ābol</a:t>
            </a:r>
            <a:r>
              <a:rPr lang="lv-LV" sz="2600" b="1" dirty="0" smtClean="0">
                <a:solidFill>
                  <a:schemeClr val="accent1">
                    <a:lumMod val="75000"/>
                  </a:schemeClr>
                </a:solidFill>
              </a:rPr>
              <a:t>us</a:t>
            </a:r>
          </a:p>
          <a:p>
            <a:pPr marL="45720" indent="0">
              <a:buNone/>
            </a:pPr>
            <a:endParaRPr lang="lv-LV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lv-LV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lv-LV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600" b="1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lv-LV" sz="2600" b="1" dirty="0" smtClean="0">
                <a:solidFill>
                  <a:schemeClr val="tx1"/>
                </a:solidFill>
              </a:rPr>
              <a:t>ķiplok</a:t>
            </a:r>
            <a:r>
              <a:rPr lang="lv-LV" sz="2600" b="1" dirty="0" smtClean="0">
                <a:solidFill>
                  <a:schemeClr val="accent1">
                    <a:lumMod val="75000"/>
                  </a:schemeClr>
                </a:solidFill>
              </a:rPr>
              <a:t>i                </a:t>
            </a:r>
            <a:r>
              <a:rPr lang="lv-LV" sz="2600" b="1" dirty="0" smtClean="0">
                <a:solidFill>
                  <a:schemeClr val="tx1"/>
                </a:solidFill>
              </a:rPr>
              <a:t>ķiplok</a:t>
            </a:r>
            <a:r>
              <a:rPr lang="lv-LV" sz="2600" b="1" dirty="0" smtClean="0">
                <a:solidFill>
                  <a:schemeClr val="accent1">
                    <a:lumMod val="75000"/>
                  </a:schemeClr>
                </a:solidFill>
              </a:rPr>
              <a:t>us           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44024"/>
            <a:ext cx="1752599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" y="2688475"/>
            <a:ext cx="1752599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93" y="4411451"/>
            <a:ext cx="1752599" cy="1432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6155902"/>
            <a:ext cx="845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://e-laipa.dzc.lv/materials/A1/08A691F7-6155-9A15-7B7D-B437A17F8814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3086098" y="549698"/>
            <a:ext cx="1447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lv-LV" sz="3600" dirty="0" smtClean="0">
                <a:solidFill>
                  <a:schemeClr val="tx1"/>
                </a:solidFill>
              </a:rPr>
              <a:t>Kas?</a:t>
            </a:r>
            <a:endParaRPr lang="lv-LV" sz="36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5562600" y="549698"/>
            <a:ext cx="1447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lv-LV" sz="3600" dirty="0" smtClean="0">
                <a:solidFill>
                  <a:schemeClr val="tx1"/>
                </a:solidFill>
              </a:rPr>
              <a:t>Ko?</a:t>
            </a:r>
            <a:endParaRPr lang="lv-LV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066800"/>
            <a:ext cx="7924800" cy="5440680"/>
          </a:xfrm>
        </p:spPr>
        <p:txBody>
          <a:bodyPr/>
          <a:lstStyle/>
          <a:p>
            <a:pPr marL="45720" indent="0">
              <a:buNone/>
            </a:pPr>
            <a:r>
              <a:rPr lang="lv-LV" dirty="0" smtClean="0"/>
              <a:t>                         </a:t>
            </a:r>
          </a:p>
          <a:p>
            <a:pPr marL="45720" indent="0">
              <a:buNone/>
            </a:pPr>
            <a:endParaRPr lang="lv-LV" sz="2600" b="1" dirty="0"/>
          </a:p>
          <a:p>
            <a:pPr marL="45720" indent="0">
              <a:buNone/>
            </a:pPr>
            <a:r>
              <a:rPr lang="lv-LV" sz="2600" b="1" dirty="0" smtClean="0"/>
              <a:t>                     vīnog</a:t>
            </a:r>
            <a:r>
              <a:rPr lang="lv-LV" sz="2600" b="1" dirty="0" smtClean="0">
                <a:solidFill>
                  <a:schemeClr val="accent6"/>
                </a:solidFill>
              </a:rPr>
              <a:t>as                      </a:t>
            </a:r>
            <a:r>
              <a:rPr lang="lv-LV" sz="2600" b="1" dirty="0" smtClean="0"/>
              <a:t> </a:t>
            </a:r>
            <a:r>
              <a:rPr lang="lv-LV" sz="2600" b="1" dirty="0" err="1" smtClean="0"/>
              <a:t>vīnog</a:t>
            </a:r>
            <a:r>
              <a:rPr lang="lv-LV" sz="2600" b="1" dirty="0" err="1" smtClean="0">
                <a:solidFill>
                  <a:schemeClr val="accent6"/>
                </a:solidFill>
              </a:rPr>
              <a:t>as</a:t>
            </a:r>
            <a:endParaRPr lang="lv-LV" sz="2600" b="1" dirty="0" smtClean="0">
              <a:solidFill>
                <a:schemeClr val="accent6"/>
              </a:solidFill>
            </a:endParaRPr>
          </a:p>
          <a:p>
            <a:pPr marL="45720" indent="0">
              <a:buNone/>
            </a:pPr>
            <a:endParaRPr lang="lv-LV" sz="2600" b="1" dirty="0">
              <a:solidFill>
                <a:schemeClr val="accent6"/>
              </a:solidFill>
            </a:endParaRPr>
          </a:p>
          <a:p>
            <a:pPr marL="45720" indent="0">
              <a:buNone/>
            </a:pPr>
            <a:endParaRPr lang="lv-LV" sz="2600" b="1" dirty="0" smtClean="0">
              <a:solidFill>
                <a:schemeClr val="accent6"/>
              </a:solidFill>
            </a:endParaRPr>
          </a:p>
          <a:p>
            <a:pPr marL="45720" indent="0">
              <a:buNone/>
            </a:pPr>
            <a:r>
              <a:rPr lang="lv-LV" sz="2600" b="1" dirty="0" smtClean="0">
                <a:solidFill>
                  <a:schemeClr val="accent6"/>
                </a:solidFill>
              </a:rPr>
              <a:t>                     </a:t>
            </a:r>
            <a:r>
              <a:rPr lang="lv-LV" sz="2600" b="1" dirty="0" smtClean="0">
                <a:solidFill>
                  <a:schemeClr val="tx1"/>
                </a:solidFill>
              </a:rPr>
              <a:t>zemen</a:t>
            </a:r>
            <a:r>
              <a:rPr lang="lv-LV" sz="2600" b="1" dirty="0" smtClean="0">
                <a:solidFill>
                  <a:schemeClr val="accent6"/>
                </a:solidFill>
              </a:rPr>
              <a:t>es                    </a:t>
            </a:r>
            <a:r>
              <a:rPr lang="lv-LV" sz="2600" b="1" dirty="0" err="1" smtClean="0">
                <a:solidFill>
                  <a:schemeClr val="tx1"/>
                </a:solidFill>
              </a:rPr>
              <a:t>zemen</a:t>
            </a:r>
            <a:r>
              <a:rPr lang="lv-LV" sz="2600" b="1" dirty="0" err="1" smtClean="0">
                <a:solidFill>
                  <a:schemeClr val="accent6"/>
                </a:solidFill>
              </a:rPr>
              <a:t>es</a:t>
            </a:r>
            <a:endParaRPr lang="lv-LV" sz="2600" b="1" dirty="0" smtClean="0">
              <a:solidFill>
                <a:schemeClr val="accent6"/>
              </a:solidFill>
            </a:endParaRPr>
          </a:p>
          <a:p>
            <a:pPr marL="45720" indent="0">
              <a:buNone/>
            </a:pPr>
            <a:endParaRPr lang="lv-LV" sz="2600" b="1" dirty="0">
              <a:solidFill>
                <a:schemeClr val="accent6"/>
              </a:solidFill>
            </a:endParaRPr>
          </a:p>
          <a:p>
            <a:pPr marL="45720" indent="0">
              <a:buNone/>
            </a:pPr>
            <a:endParaRPr lang="lv-LV" sz="2600" b="1" dirty="0" smtClean="0">
              <a:solidFill>
                <a:schemeClr val="accent6"/>
              </a:solidFill>
            </a:endParaRPr>
          </a:p>
          <a:p>
            <a:pPr marL="45720" indent="0">
              <a:buNone/>
            </a:pPr>
            <a:r>
              <a:rPr lang="lv-LV" sz="2600" b="1" dirty="0">
                <a:solidFill>
                  <a:schemeClr val="accent6"/>
                </a:solidFill>
              </a:rPr>
              <a:t> </a:t>
            </a:r>
            <a:r>
              <a:rPr lang="lv-LV" sz="2600" b="1" dirty="0" smtClean="0">
                <a:solidFill>
                  <a:schemeClr val="accent6"/>
                </a:solidFill>
              </a:rPr>
              <a:t>                     </a:t>
            </a:r>
            <a:r>
              <a:rPr lang="lv-LV" sz="2600" b="1" dirty="0" smtClean="0">
                <a:solidFill>
                  <a:schemeClr val="tx1"/>
                </a:solidFill>
              </a:rPr>
              <a:t>ziv</a:t>
            </a:r>
            <a:r>
              <a:rPr lang="lv-LV" sz="2600" b="1" dirty="0" smtClean="0">
                <a:solidFill>
                  <a:schemeClr val="accent6"/>
                </a:solidFill>
              </a:rPr>
              <a:t>is                          </a:t>
            </a:r>
            <a:r>
              <a:rPr lang="lv-LV" sz="2600" b="1" dirty="0" err="1" smtClean="0">
                <a:solidFill>
                  <a:schemeClr val="tx1"/>
                </a:solidFill>
              </a:rPr>
              <a:t>ziv</a:t>
            </a:r>
            <a:r>
              <a:rPr lang="lv-LV" sz="2600" b="1" dirty="0" err="1" smtClean="0">
                <a:solidFill>
                  <a:schemeClr val="accent6"/>
                </a:solidFill>
              </a:rPr>
              <a:t>is</a:t>
            </a:r>
            <a:endParaRPr lang="lv-LV" sz="2600" b="1" dirty="0">
              <a:solidFill>
                <a:schemeClr val="accent6"/>
              </a:solidFill>
            </a:endParaRPr>
          </a:p>
          <a:p>
            <a:pPr marL="45720" indent="0">
              <a:buNone/>
            </a:pPr>
            <a:r>
              <a:rPr lang="lv-LV" sz="2600" b="1" dirty="0" smtClean="0">
                <a:solidFill>
                  <a:schemeClr val="accent6"/>
                </a:solidFill>
              </a:rPr>
              <a:t>                   </a:t>
            </a:r>
            <a:endParaRPr lang="en-US" sz="2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72" y="3137492"/>
            <a:ext cx="1855328" cy="1470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72" y="1219200"/>
            <a:ext cx="1860527" cy="167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30" y="4850045"/>
            <a:ext cx="2121009" cy="165743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/>
        </p:nvSpPr>
        <p:spPr>
          <a:xfrm>
            <a:off x="3097306" y="647700"/>
            <a:ext cx="1447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lv-LV" sz="3600" dirty="0" smtClean="0">
                <a:solidFill>
                  <a:schemeClr val="tx1"/>
                </a:solidFill>
              </a:rPr>
              <a:t>Kas?</a:t>
            </a:r>
            <a:endParaRPr lang="lv-LV" sz="36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6248400" y="647700"/>
            <a:ext cx="1447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lv-LV" sz="3600" dirty="0" smtClean="0">
                <a:solidFill>
                  <a:schemeClr val="tx1"/>
                </a:solidFill>
              </a:rPr>
              <a:t>Ko?</a:t>
            </a:r>
            <a:endParaRPr lang="lv-LV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18" y="1011892"/>
            <a:ext cx="83820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602402"/>
            <a:ext cx="6019800" cy="2032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667317"/>
            <a:ext cx="2971800" cy="1803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198" y="4685246"/>
            <a:ext cx="4438802" cy="18034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6488668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https://e-laipa.dzc.lv/materials/A1/D936D568-8CFE-778A-6CF2-3AF0F8C42087</a:t>
            </a: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452718" y="102700"/>
            <a:ext cx="865542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lv-LV" sz="3600" dirty="0" smtClean="0">
                <a:solidFill>
                  <a:schemeClr val="tx1"/>
                </a:solidFill>
              </a:rPr>
              <a:t>Es ēdu… (ko?). Man vajag… (ko?).</a:t>
            </a:r>
            <a:endParaRPr lang="lv-LV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828800"/>
            <a:ext cx="89154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944" y="6399999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https://e-laipa.dzc.lv/materials/A1/94407B66-8F5D-2BB2-6A1C-8329C7712F10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44288" y="575615"/>
            <a:ext cx="865542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lv-LV" sz="3600" dirty="0" smtClean="0">
                <a:solidFill>
                  <a:schemeClr val="tx1"/>
                </a:solidFill>
              </a:rPr>
              <a:t>Es dzeru… (ko?). Man vajag… (ko?).</a:t>
            </a:r>
            <a:endParaRPr lang="lv-LV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0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244288" y="477371"/>
            <a:ext cx="865542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lv-LV" sz="3600" dirty="0" smtClean="0">
                <a:solidFill>
                  <a:schemeClr val="tx1"/>
                </a:solidFill>
              </a:rPr>
              <a:t>Es brokastoju, pusdienoju, vakariņoju</a:t>
            </a:r>
            <a:endParaRPr lang="lv-LV" sz="36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69024" y="2209800"/>
            <a:ext cx="57150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38300"/>
            <a:ext cx="2514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223627"/>
            <a:ext cx="5105399" cy="1143000"/>
          </a:xfrm>
        </p:spPr>
        <p:txBody>
          <a:bodyPr/>
          <a:lstStyle/>
          <a:p>
            <a:pPr marL="0" indent="0">
              <a:buNone/>
            </a:pPr>
            <a:r>
              <a:rPr lang="lv-LV" sz="2600" dirty="0" smtClean="0"/>
              <a:t>Es eju dušā/vannā (kur?).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34" y="769774"/>
            <a:ext cx="6934200" cy="3573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087118"/>
            <a:ext cx="2438400" cy="2279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4886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https://e-laipa.dzc.lv/materials/A1/4354FB72-0518-68BB-A666-4C351B382E0A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76200" y="26894"/>
            <a:ext cx="865542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lv-LV" sz="3600" dirty="0" smtClean="0">
                <a:solidFill>
                  <a:schemeClr val="tx1"/>
                </a:solidFill>
              </a:rPr>
              <a:t>Ko es daru? </a:t>
            </a:r>
            <a:endParaRPr lang="lv-LV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94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8200" y="685800"/>
            <a:ext cx="7772400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https://e-laipa.dzc.lv/materials/A1/4354FB72-0518-68BB-A666-4C351B382E0A</a:t>
            </a:r>
          </a:p>
        </p:txBody>
      </p:sp>
    </p:spTree>
    <p:extLst>
      <p:ext uri="{BB962C8B-B14F-4D97-AF65-F5344CB8AC3E}">
        <p14:creationId xmlns:p14="http://schemas.microsoft.com/office/powerpoint/2010/main" val="3169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75" y="2497981"/>
            <a:ext cx="8005649" cy="186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10" y="4267200"/>
            <a:ext cx="81534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Projekts „Latviešu valodas apguve, lai sekmētu trešo valstu pilsoņu iekļaušanos darba tirgū 2” (Nr. PMIF/8/2019/3/01</a:t>
            </a:r>
            <a:r>
              <a:rPr lang="lv-LV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dirty="0">
                <a:effectLst/>
                <a:latin typeface="Trebuchet MS" panose="020B0603020202020204" pitchFamily="34" charset="0"/>
              </a:rPr>
              <a:t/>
            </a:r>
            <a:br>
              <a:rPr lang="lv-LV" dirty="0">
                <a:effectLst/>
                <a:latin typeface="Trebuchet MS" panose="020B0603020202020204" pitchFamily="34" charset="0"/>
              </a:rPr>
            </a:br>
            <a:endParaRPr lang="lv-LV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99069" cy="12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26110" y="2372512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</a:t>
            </a:r>
            <a:r>
              <a:rPr lang="lv-LV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mērķis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nodrošināt mūsdienīgu un daudzveidīgu latviešu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valodas un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integrācijas jautājumu apguvi trešo valstu pilsoņiem (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citām personām, kuras likumīgi uzturas Latvijas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teritorijā) turpmākas izglītības ieguves, ikdienas saskarsmes un darba tirgus vajadzībām. 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43600" y="304800"/>
            <a:ext cx="3004930" cy="882119"/>
          </a:xfrm>
        </p:spPr>
        <p:txBody>
          <a:bodyPr>
            <a:noAutofit/>
          </a:bodyPr>
          <a:lstStyle/>
          <a:p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Nodarbības tēma</a:t>
            </a: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84324" y="745859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 smtClean="0"/>
              <a:t>Ko es daru?</a:t>
            </a:r>
            <a:br>
              <a:rPr lang="lv-LV" dirty="0" smtClean="0"/>
            </a:br>
            <a:r>
              <a:rPr lang="lv-LV" dirty="0" smtClean="0"/>
              <a:t>Ko mēs darām?</a:t>
            </a:r>
            <a:endParaRPr lang="lv-LV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1600200" y="2819400"/>
            <a:ext cx="6884855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apmeklēju… Mēs apmeklējam… 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Darbības vārdu locīšana 	tagadnē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Lietvārdi akuzatīvā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Es, tu, viņš, viņa, mēs, jūs, viņi, viņas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Personu vietniekvārdi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Viņš, viņa strādā…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Lietvārdi lokatīvā</a:t>
            </a:r>
            <a:endParaRPr lang="lv-LV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243" y="457200"/>
            <a:ext cx="6512511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Es tagad...</a:t>
            </a:r>
            <a:endParaRPr lang="lv-LV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199" y="1752600"/>
            <a:ext cx="7848600" cy="4572000"/>
          </a:xfrm>
        </p:spPr>
        <p:txBody>
          <a:bodyPr/>
          <a:lstStyle/>
          <a:p>
            <a:pPr marL="45720" indent="0">
              <a:buNone/>
            </a:pPr>
            <a:r>
              <a:rPr lang="lv-LV" sz="2600" b="1" dirty="0" smtClean="0"/>
              <a:t>Ko tu tagad dari?      Es tagad runāju latviski. </a:t>
            </a:r>
          </a:p>
          <a:p>
            <a:pPr marL="45720" indent="0">
              <a:buNone/>
            </a:pPr>
            <a:r>
              <a:rPr lang="lv-LV" sz="2600" b="1" dirty="0" smtClean="0"/>
              <a:t>Ko jūs tagad darāt?   Mēs tagad runājam latviski.</a:t>
            </a:r>
          </a:p>
          <a:p>
            <a:pPr marL="45720" indent="0">
              <a:buNone/>
            </a:pPr>
            <a:r>
              <a:rPr lang="lv-LV" sz="2600" b="1" dirty="0" smtClean="0"/>
              <a:t>Ko viņš tagad dara?   Viņš tagad runā latviski.</a:t>
            </a:r>
          </a:p>
          <a:p>
            <a:pPr marL="45720" indent="0">
              <a:buNone/>
            </a:pPr>
            <a:r>
              <a:rPr lang="lv-LV" sz="2600" b="1" dirty="0" smtClean="0"/>
              <a:t>Ko viņa tagad dara?   Viņa tagad runā latviski.</a:t>
            </a:r>
          </a:p>
          <a:p>
            <a:pPr marL="45720" indent="0">
              <a:buNone/>
            </a:pPr>
            <a:r>
              <a:rPr lang="lv-LV" sz="2600" b="1" dirty="0" smtClean="0"/>
              <a:t>Ko </a:t>
            </a:r>
            <a:r>
              <a:rPr lang="lv-LV" sz="2600" b="1" dirty="0"/>
              <a:t>viņi tagad dara?   </a:t>
            </a:r>
            <a:r>
              <a:rPr lang="lv-LV" sz="2600" b="1" dirty="0" smtClean="0"/>
              <a:t>Viņi </a:t>
            </a:r>
            <a:r>
              <a:rPr lang="lv-LV" sz="2600" b="1" dirty="0"/>
              <a:t>tagad runā latviski</a:t>
            </a:r>
            <a:r>
              <a:rPr lang="lv-LV" sz="2600" b="1" dirty="0" smtClean="0"/>
              <a:t>.</a:t>
            </a:r>
          </a:p>
          <a:p>
            <a:pPr marL="45720" indent="0">
              <a:buNone/>
            </a:pPr>
            <a:r>
              <a:rPr lang="lv-LV" sz="2600" b="1" dirty="0" smtClean="0"/>
              <a:t>Ko viņas tagad </a:t>
            </a:r>
            <a:r>
              <a:rPr lang="lv-LV" sz="2600" b="1" dirty="0"/>
              <a:t>dara?   </a:t>
            </a:r>
            <a:r>
              <a:rPr lang="lv-LV" sz="2600" b="1" dirty="0" smtClean="0"/>
              <a:t>Viņas </a:t>
            </a:r>
            <a:r>
              <a:rPr lang="lv-LV" sz="2600" b="1" dirty="0"/>
              <a:t>tagad runā latviski.</a:t>
            </a:r>
          </a:p>
          <a:p>
            <a:pPr marL="45720" indent="0">
              <a:buNone/>
            </a:pPr>
            <a:endParaRPr lang="lv-LV" sz="2600" dirty="0"/>
          </a:p>
          <a:p>
            <a:pPr marL="45720" indent="0">
              <a:buNone/>
            </a:pPr>
            <a:endParaRPr lang="lv-LV" sz="2600" dirty="0" smtClean="0"/>
          </a:p>
          <a:p>
            <a:pPr marL="45720" indent="0">
              <a:buNone/>
            </a:pP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800600"/>
            <a:ext cx="2438400" cy="18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471" y="320438"/>
            <a:ext cx="899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konjugācijas d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arbības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vārdu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locīšana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tagadnē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Declension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Verbs </a:t>
            </a:r>
            <a:r>
              <a:rPr lang="lv-LV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strādāt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‘to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apmeklēt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lv-LV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fotografēt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‘to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photograph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Tense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1929653"/>
            <a:ext cx="7924800" cy="4495800"/>
          </a:xfrm>
        </p:spPr>
        <p:txBody>
          <a:bodyPr/>
          <a:lstStyle/>
          <a:p>
            <a:pPr marL="45720" indent="0">
              <a:buNone/>
            </a:pPr>
            <a:r>
              <a:rPr lang="lv-LV" dirty="0" smtClean="0"/>
              <a:t>                </a:t>
            </a:r>
            <a:r>
              <a:rPr lang="lv-LV" b="1" dirty="0" smtClean="0"/>
              <a:t>strād</a:t>
            </a:r>
            <a:r>
              <a:rPr lang="lv-LV" b="1" dirty="0" smtClean="0">
                <a:solidFill>
                  <a:srgbClr val="FF0000"/>
                </a:solidFill>
              </a:rPr>
              <a:t>ā</a:t>
            </a:r>
            <a:r>
              <a:rPr lang="lv-LV" b="1" dirty="0" smtClean="0"/>
              <a:t>t          apmekl</a:t>
            </a:r>
            <a:r>
              <a:rPr lang="lv-LV" b="1" dirty="0">
                <a:solidFill>
                  <a:srgbClr val="FF0000"/>
                </a:solidFill>
              </a:rPr>
              <a:t>ē</a:t>
            </a:r>
            <a:r>
              <a:rPr lang="lv-LV" b="1" dirty="0" smtClean="0"/>
              <a:t>t         fotograf</a:t>
            </a:r>
            <a:r>
              <a:rPr lang="lv-LV" b="1" dirty="0" smtClean="0">
                <a:solidFill>
                  <a:srgbClr val="FF0000"/>
                </a:solidFill>
              </a:rPr>
              <a:t>ē</a:t>
            </a:r>
            <a:r>
              <a:rPr lang="lv-LV" b="1" dirty="0" smtClean="0"/>
              <a:t>t</a:t>
            </a:r>
          </a:p>
          <a:p>
            <a:pPr marL="45720" indent="0">
              <a:buNone/>
            </a:pPr>
            <a:r>
              <a:rPr lang="lv-LV" b="1" dirty="0" smtClean="0"/>
              <a:t>Es           strād</a:t>
            </a:r>
            <a:r>
              <a:rPr lang="lv-LV" b="1" dirty="0" smtClean="0">
                <a:solidFill>
                  <a:srgbClr val="FF0000"/>
                </a:solidFill>
              </a:rPr>
              <a:t>ā</a:t>
            </a:r>
            <a:r>
              <a:rPr lang="lv-LV" b="1" dirty="0" smtClean="0"/>
              <a:t>j</a:t>
            </a:r>
            <a:r>
              <a:rPr lang="lv-LV" b="1" dirty="0" smtClean="0">
                <a:solidFill>
                  <a:srgbClr val="00B050"/>
                </a:solidFill>
              </a:rPr>
              <a:t>u          </a:t>
            </a:r>
            <a:r>
              <a:rPr lang="lv-LV" b="1" dirty="0"/>
              <a:t>apmekl</a:t>
            </a:r>
            <a:r>
              <a:rPr lang="lv-LV" b="1" dirty="0">
                <a:solidFill>
                  <a:srgbClr val="FF0000"/>
                </a:solidFill>
              </a:rPr>
              <a:t>ē</a:t>
            </a:r>
            <a:r>
              <a:rPr lang="lv-LV" b="1" dirty="0" smtClean="0"/>
              <a:t>j</a:t>
            </a:r>
            <a:r>
              <a:rPr lang="lv-LV" b="1" dirty="0" smtClean="0">
                <a:solidFill>
                  <a:srgbClr val="00B050"/>
                </a:solidFill>
              </a:rPr>
              <a:t>u</a:t>
            </a:r>
            <a:r>
              <a:rPr lang="lv-LV" b="1" dirty="0" smtClean="0"/>
              <a:t>        fotograf</a:t>
            </a:r>
            <a:r>
              <a:rPr lang="lv-LV" b="1" dirty="0" smtClean="0">
                <a:solidFill>
                  <a:srgbClr val="FF0000"/>
                </a:solidFill>
              </a:rPr>
              <a:t>ē</a:t>
            </a:r>
            <a:r>
              <a:rPr lang="lv-LV" b="1" dirty="0"/>
              <a:t>j</a:t>
            </a:r>
            <a:r>
              <a:rPr lang="lv-LV" b="1" dirty="0">
                <a:solidFill>
                  <a:srgbClr val="00B050"/>
                </a:solidFill>
              </a:rPr>
              <a:t>u</a:t>
            </a:r>
            <a:endParaRPr lang="lv-LV" b="1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lv-LV" b="1" dirty="0" smtClean="0"/>
              <a:t>Tu           strād</a:t>
            </a:r>
            <a:r>
              <a:rPr lang="lv-LV" b="1" dirty="0" smtClean="0">
                <a:solidFill>
                  <a:srgbClr val="FF0000"/>
                </a:solidFill>
              </a:rPr>
              <a:t>ā             </a:t>
            </a:r>
            <a:r>
              <a:rPr lang="lv-LV" b="1" dirty="0"/>
              <a:t>apmekl</a:t>
            </a:r>
            <a:r>
              <a:rPr lang="lv-LV" b="1" dirty="0">
                <a:solidFill>
                  <a:srgbClr val="FF0000"/>
                </a:solidFill>
              </a:rPr>
              <a:t>ē</a:t>
            </a:r>
            <a:r>
              <a:rPr lang="lv-LV" b="1" dirty="0" smtClean="0">
                <a:solidFill>
                  <a:srgbClr val="FF0000"/>
                </a:solidFill>
              </a:rPr>
              <a:t>           </a:t>
            </a:r>
            <a:r>
              <a:rPr lang="lv-LV" b="1" dirty="0"/>
              <a:t>fotograf</a:t>
            </a:r>
            <a:r>
              <a:rPr lang="lv-LV" b="1" dirty="0">
                <a:solidFill>
                  <a:srgbClr val="FF0000"/>
                </a:solidFill>
              </a:rPr>
              <a:t>ē</a:t>
            </a:r>
            <a:endParaRPr lang="lv-LV" b="1" dirty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lv-LV" b="1" dirty="0" smtClean="0"/>
              <a:t>Viņš        </a:t>
            </a:r>
          </a:p>
          <a:p>
            <a:pPr marL="45720" indent="0">
              <a:buNone/>
            </a:pPr>
            <a:r>
              <a:rPr lang="lv-LV" b="1" dirty="0" smtClean="0"/>
              <a:t>Viņa </a:t>
            </a:r>
          </a:p>
          <a:p>
            <a:pPr marL="45720" indent="0">
              <a:buNone/>
            </a:pPr>
            <a:r>
              <a:rPr lang="lv-LV" b="1" dirty="0" smtClean="0"/>
              <a:t>Viņi</a:t>
            </a:r>
          </a:p>
          <a:p>
            <a:pPr marL="45720" indent="0">
              <a:buNone/>
            </a:pPr>
            <a:r>
              <a:rPr lang="lv-LV" b="1" dirty="0" smtClean="0"/>
              <a:t>Viņas </a:t>
            </a:r>
          </a:p>
          <a:p>
            <a:pPr marL="45720" indent="0">
              <a:buNone/>
            </a:pPr>
            <a:r>
              <a:rPr lang="lv-LV" b="1" dirty="0" smtClean="0"/>
              <a:t>Mēs       strād</a:t>
            </a:r>
            <a:r>
              <a:rPr lang="lv-LV" b="1" dirty="0" smtClean="0">
                <a:solidFill>
                  <a:srgbClr val="FF0000"/>
                </a:solidFill>
              </a:rPr>
              <a:t>ā</a:t>
            </a:r>
            <a:r>
              <a:rPr lang="lv-LV" b="1" dirty="0" smtClean="0"/>
              <a:t>j</a:t>
            </a:r>
            <a:r>
              <a:rPr lang="lv-LV" b="1" dirty="0" smtClean="0">
                <a:solidFill>
                  <a:srgbClr val="00B050"/>
                </a:solidFill>
              </a:rPr>
              <a:t>am       </a:t>
            </a:r>
            <a:r>
              <a:rPr lang="lv-LV" b="1" dirty="0"/>
              <a:t>apmekl</a:t>
            </a:r>
            <a:r>
              <a:rPr lang="lv-LV" b="1" dirty="0">
                <a:solidFill>
                  <a:srgbClr val="FF0000"/>
                </a:solidFill>
              </a:rPr>
              <a:t>ē</a:t>
            </a:r>
            <a:r>
              <a:rPr lang="lv-LV" b="1" dirty="0" smtClean="0"/>
              <a:t>j</a:t>
            </a:r>
            <a:r>
              <a:rPr lang="lv-LV" b="1" dirty="0" smtClean="0">
                <a:solidFill>
                  <a:srgbClr val="00B050"/>
                </a:solidFill>
              </a:rPr>
              <a:t>am</a:t>
            </a:r>
            <a:r>
              <a:rPr lang="lv-LV" b="1" dirty="0" smtClean="0"/>
              <a:t>       fotograf</a:t>
            </a:r>
            <a:r>
              <a:rPr lang="lv-LV" b="1" dirty="0" smtClean="0">
                <a:solidFill>
                  <a:srgbClr val="FF0000"/>
                </a:solidFill>
              </a:rPr>
              <a:t>ē</a:t>
            </a:r>
            <a:r>
              <a:rPr lang="lv-LV" b="1" dirty="0" smtClean="0"/>
              <a:t>j</a:t>
            </a:r>
            <a:r>
              <a:rPr lang="lv-LV" b="1" dirty="0" smtClean="0">
                <a:solidFill>
                  <a:srgbClr val="00B050"/>
                </a:solidFill>
              </a:rPr>
              <a:t>u</a:t>
            </a:r>
            <a:endParaRPr lang="lv-LV" b="1" dirty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lv-LV" b="1" dirty="0" smtClean="0"/>
              <a:t>Jūs        strād</a:t>
            </a:r>
            <a:r>
              <a:rPr lang="lv-LV" b="1" dirty="0" smtClean="0">
                <a:solidFill>
                  <a:srgbClr val="FF0000"/>
                </a:solidFill>
              </a:rPr>
              <a:t>ā</a:t>
            </a:r>
            <a:r>
              <a:rPr lang="lv-LV" b="1" dirty="0" smtClean="0"/>
              <a:t>j</a:t>
            </a:r>
            <a:r>
              <a:rPr lang="lv-LV" b="1" dirty="0" smtClean="0">
                <a:solidFill>
                  <a:srgbClr val="00B050"/>
                </a:solidFill>
              </a:rPr>
              <a:t>at        </a:t>
            </a:r>
            <a:r>
              <a:rPr lang="lv-LV" b="1" dirty="0"/>
              <a:t>apmekl</a:t>
            </a:r>
            <a:r>
              <a:rPr lang="lv-LV" b="1" dirty="0">
                <a:solidFill>
                  <a:srgbClr val="FF0000"/>
                </a:solidFill>
              </a:rPr>
              <a:t>ē</a:t>
            </a:r>
            <a:r>
              <a:rPr lang="lv-LV" b="1" dirty="0" smtClean="0"/>
              <a:t>j</a:t>
            </a:r>
            <a:r>
              <a:rPr lang="lv-LV" b="1" dirty="0" smtClean="0">
                <a:solidFill>
                  <a:srgbClr val="00B050"/>
                </a:solidFill>
              </a:rPr>
              <a:t>at        </a:t>
            </a:r>
            <a:r>
              <a:rPr lang="lv-LV" b="1" dirty="0" smtClean="0"/>
              <a:t> </a:t>
            </a:r>
            <a:r>
              <a:rPr lang="lv-LV" b="1" dirty="0"/>
              <a:t>fotograf</a:t>
            </a:r>
            <a:r>
              <a:rPr lang="lv-LV" b="1" dirty="0">
                <a:solidFill>
                  <a:srgbClr val="FF0000"/>
                </a:solidFill>
              </a:rPr>
              <a:t>ē</a:t>
            </a:r>
            <a:r>
              <a:rPr lang="lv-LV" b="1" dirty="0"/>
              <a:t>j</a:t>
            </a:r>
            <a:r>
              <a:rPr lang="lv-LV" b="1" dirty="0">
                <a:solidFill>
                  <a:srgbClr val="00B050"/>
                </a:solidFill>
              </a:rPr>
              <a:t>u</a:t>
            </a:r>
          </a:p>
          <a:p>
            <a:pPr marL="45720" indent="0">
              <a:buNone/>
            </a:pPr>
            <a:endParaRPr lang="lv-LV" b="1" dirty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1744905" y="3352800"/>
            <a:ext cx="457200" cy="1524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220034" y="3886200"/>
            <a:ext cx="1219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dirty="0" smtClean="0"/>
          </a:p>
          <a:p>
            <a:pPr algn="ctr"/>
            <a:r>
              <a:rPr lang="lv-LV" sz="2400" dirty="0" smtClean="0"/>
              <a:t>strād</a:t>
            </a:r>
            <a:r>
              <a:rPr lang="lv-LV" sz="2400" b="1" dirty="0" smtClean="0">
                <a:solidFill>
                  <a:srgbClr val="FF0000"/>
                </a:solidFill>
              </a:rPr>
              <a:t>ā</a:t>
            </a:r>
            <a:endParaRPr lang="lv-LV" sz="2400" b="1" dirty="0">
              <a:solidFill>
                <a:srgbClr val="00B05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7517" y="3886200"/>
            <a:ext cx="1600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400" dirty="0" smtClean="0"/>
              <a:t>apmekl</a:t>
            </a:r>
            <a:r>
              <a:rPr lang="lv-LV" sz="2400" b="1" dirty="0" smtClean="0">
                <a:solidFill>
                  <a:srgbClr val="FF0000"/>
                </a:solidFill>
              </a:rPr>
              <a:t>ē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18412" y="3886200"/>
            <a:ext cx="171196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dirty="0" smtClean="0"/>
          </a:p>
          <a:p>
            <a:pPr algn="ctr"/>
            <a:r>
              <a:rPr lang="lv-LV" sz="2400" dirty="0"/>
              <a:t>fotograf</a:t>
            </a:r>
            <a:r>
              <a:rPr lang="lv-LV" sz="2400" b="1" dirty="0">
                <a:solidFill>
                  <a:srgbClr val="FF0000"/>
                </a:solidFill>
              </a:rPr>
              <a:t>ē</a:t>
            </a:r>
            <a:endParaRPr lang="lv-LV" sz="2400" b="1" dirty="0">
              <a:solidFill>
                <a:srgbClr val="00B05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/>
              <a:t>Es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5859" y="537265"/>
            <a:ext cx="49911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i="1" dirty="0" smtClean="0"/>
              <a:t>Ko es apmeklēju?</a:t>
            </a:r>
            <a:endParaRPr lang="lv-LV" sz="3600" dirty="0"/>
          </a:p>
        </p:txBody>
      </p:sp>
      <p:sp>
        <p:nvSpPr>
          <p:cNvPr id="6" name="Rectangle 5"/>
          <p:cNvSpPr/>
          <p:nvPr/>
        </p:nvSpPr>
        <p:spPr>
          <a:xfrm>
            <a:off x="5334000" y="2990266"/>
            <a:ext cx="2286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" y="2149339"/>
            <a:ext cx="8458200" cy="43721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lv-LV" sz="2600" b="1" dirty="0" smtClean="0"/>
              <a:t>Tas ir muzej</a:t>
            </a:r>
            <a:r>
              <a:rPr lang="lv-LV" sz="2600" b="1" dirty="0" smtClean="0">
                <a:solidFill>
                  <a:srgbClr val="0070C0"/>
                </a:solidFill>
              </a:rPr>
              <a:t>s</a:t>
            </a:r>
            <a:r>
              <a:rPr lang="lv-LV" sz="2600" b="1" dirty="0" smtClean="0"/>
              <a:t>. Es apmeklēju muzej</a:t>
            </a:r>
            <a:r>
              <a:rPr lang="lv-LV" sz="2600" b="1" dirty="0" smtClean="0">
                <a:solidFill>
                  <a:srgbClr val="0070C0"/>
                </a:solidFill>
              </a:rPr>
              <a:t>u</a:t>
            </a:r>
            <a:r>
              <a:rPr lang="lv-LV" sz="2600" b="1" dirty="0" smtClean="0"/>
              <a:t>.</a:t>
            </a:r>
          </a:p>
          <a:p>
            <a:pPr marL="45720" indent="0">
              <a:buNone/>
            </a:pPr>
            <a:endParaRPr lang="lv-LV" sz="2600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lv-LV" sz="2600" b="1" dirty="0" smtClean="0">
                <a:solidFill>
                  <a:srgbClr val="0070C0"/>
                </a:solidFill>
              </a:rPr>
              <a:t>                           </a:t>
            </a:r>
            <a:r>
              <a:rPr lang="lv-LV" sz="2600" b="1" dirty="0" smtClean="0">
                <a:solidFill>
                  <a:schemeClr val="tx1"/>
                </a:solidFill>
              </a:rPr>
              <a:t>Tas ir teātr</a:t>
            </a:r>
            <a:r>
              <a:rPr lang="lv-LV" sz="2600" b="1" dirty="0" smtClean="0">
                <a:solidFill>
                  <a:srgbClr val="0070C0"/>
                </a:solidFill>
              </a:rPr>
              <a:t>is</a:t>
            </a:r>
            <a:r>
              <a:rPr lang="lv-LV" sz="2600" b="1" dirty="0" smtClean="0">
                <a:solidFill>
                  <a:schemeClr val="tx1"/>
                </a:solidFill>
              </a:rPr>
              <a:t>.</a:t>
            </a:r>
            <a:r>
              <a:rPr lang="lv-LV" sz="2600" b="1" dirty="0" smtClean="0">
                <a:solidFill>
                  <a:srgbClr val="0070C0"/>
                </a:solidFill>
              </a:rPr>
              <a:t> </a:t>
            </a:r>
            <a:r>
              <a:rPr lang="lv-LV" sz="2600" b="1" dirty="0" smtClean="0">
                <a:solidFill>
                  <a:schemeClr val="tx1"/>
                </a:solidFill>
              </a:rPr>
              <a:t>Es apmeklēju teātr</a:t>
            </a:r>
            <a:r>
              <a:rPr lang="lv-LV" sz="2600" b="1" dirty="0" smtClean="0">
                <a:solidFill>
                  <a:srgbClr val="0070C0"/>
                </a:solidFill>
              </a:rPr>
              <a:t>i</a:t>
            </a:r>
            <a:r>
              <a:rPr lang="lv-LV" sz="2600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lv-LV" sz="26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lv-LV" sz="26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lv-LV" sz="2600" b="1" dirty="0">
                <a:solidFill>
                  <a:schemeClr val="tx1"/>
                </a:solidFill>
              </a:rPr>
              <a:t>Tas ir </a:t>
            </a:r>
            <a:r>
              <a:rPr lang="lv-LV" sz="2600" b="1" dirty="0" smtClean="0">
                <a:solidFill>
                  <a:schemeClr val="tx1"/>
                </a:solidFill>
              </a:rPr>
              <a:t>tirg</a:t>
            </a:r>
            <a:r>
              <a:rPr lang="lv-LV" sz="2600" b="1" dirty="0">
                <a:solidFill>
                  <a:srgbClr val="0070C0"/>
                </a:solidFill>
              </a:rPr>
              <a:t>u</a:t>
            </a:r>
            <a:r>
              <a:rPr lang="lv-LV" sz="2600" b="1" dirty="0" smtClean="0">
                <a:solidFill>
                  <a:srgbClr val="0070C0"/>
                </a:solidFill>
              </a:rPr>
              <a:t>s</a:t>
            </a:r>
            <a:r>
              <a:rPr lang="lv-LV" sz="2600" b="1" dirty="0">
                <a:solidFill>
                  <a:schemeClr val="tx1"/>
                </a:solidFill>
              </a:rPr>
              <a:t>.</a:t>
            </a:r>
            <a:r>
              <a:rPr lang="lv-LV" sz="2600" b="1" dirty="0">
                <a:solidFill>
                  <a:srgbClr val="0070C0"/>
                </a:solidFill>
              </a:rPr>
              <a:t> </a:t>
            </a:r>
            <a:r>
              <a:rPr lang="lv-LV" sz="2600" b="1" dirty="0">
                <a:solidFill>
                  <a:schemeClr val="tx1"/>
                </a:solidFill>
              </a:rPr>
              <a:t>Es apmeklēju </a:t>
            </a:r>
            <a:r>
              <a:rPr lang="lv-LV" sz="2600" b="1" dirty="0" smtClean="0">
                <a:solidFill>
                  <a:schemeClr val="tx1"/>
                </a:solidFill>
              </a:rPr>
              <a:t>tirg</a:t>
            </a:r>
            <a:r>
              <a:rPr lang="lv-LV" sz="2600" b="1" dirty="0">
                <a:solidFill>
                  <a:srgbClr val="0070C0"/>
                </a:solidFill>
              </a:rPr>
              <a:t>u</a:t>
            </a:r>
            <a:r>
              <a:rPr lang="lv-LV" sz="2600" b="1" dirty="0" smtClean="0">
                <a:solidFill>
                  <a:schemeClr val="tx1"/>
                </a:solidFill>
              </a:rPr>
              <a:t>.</a:t>
            </a:r>
            <a:endParaRPr lang="lv-LV" sz="26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26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298359"/>
            <a:ext cx="2057400" cy="15812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976819"/>
            <a:ext cx="2238507" cy="1625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331" y="4304047"/>
            <a:ext cx="2644093" cy="20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47800"/>
            <a:ext cx="7772400" cy="5059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lv-LV" sz="2600" b="1" dirty="0" smtClean="0"/>
              <a:t>Tā ir kafejnīc</a:t>
            </a:r>
            <a:r>
              <a:rPr lang="lv-LV" sz="2600" b="1" dirty="0" smtClean="0">
                <a:solidFill>
                  <a:srgbClr val="FF0000"/>
                </a:solidFill>
              </a:rPr>
              <a:t>a</a:t>
            </a:r>
            <a:r>
              <a:rPr lang="lv-LV" sz="2600" b="1" dirty="0" smtClean="0"/>
              <a:t>. Es tagad apmeklēju kafejnīc</a:t>
            </a:r>
            <a:r>
              <a:rPr lang="lv-LV" sz="2600" b="1" dirty="0" smtClean="0">
                <a:solidFill>
                  <a:srgbClr val="FF0000"/>
                </a:solidFill>
              </a:rPr>
              <a:t>u</a:t>
            </a:r>
            <a:r>
              <a:rPr lang="lv-LV" sz="2600" b="1" dirty="0" smtClean="0"/>
              <a:t>.</a:t>
            </a:r>
          </a:p>
          <a:p>
            <a:pPr marL="45720" indent="0">
              <a:buNone/>
            </a:pPr>
            <a:endParaRPr lang="lv-LV" sz="2600" b="1" dirty="0"/>
          </a:p>
          <a:p>
            <a:pPr marL="45720" indent="0">
              <a:buNone/>
            </a:pPr>
            <a:endParaRPr lang="lv-LV" sz="2600" b="1" dirty="0" smtClean="0"/>
          </a:p>
          <a:p>
            <a:pPr marL="45720" indent="0">
              <a:buNone/>
            </a:pPr>
            <a:endParaRPr lang="lv-LV" sz="2600" b="1" dirty="0" smtClean="0"/>
          </a:p>
          <a:p>
            <a:pPr marL="45720" indent="0">
              <a:buNone/>
            </a:pPr>
            <a:endParaRPr lang="lv-LV" sz="2600" b="1" dirty="0"/>
          </a:p>
          <a:p>
            <a:pPr marL="45720" indent="0">
              <a:buNone/>
            </a:pPr>
            <a:r>
              <a:rPr lang="lv-LV" sz="2600" b="1" dirty="0" smtClean="0"/>
              <a:t>Tā </a:t>
            </a:r>
            <a:r>
              <a:rPr lang="lv-LV" sz="2600" b="1" dirty="0"/>
              <a:t>ir </a:t>
            </a:r>
            <a:r>
              <a:rPr lang="lv-LV" sz="2600" b="1" dirty="0" smtClean="0"/>
              <a:t>universitāt</a:t>
            </a:r>
            <a:r>
              <a:rPr lang="lv-LV" sz="2600" b="1" dirty="0">
                <a:solidFill>
                  <a:srgbClr val="FF0000"/>
                </a:solidFill>
              </a:rPr>
              <a:t>e</a:t>
            </a:r>
            <a:r>
              <a:rPr lang="lv-LV" sz="2600" b="1" dirty="0" smtClean="0"/>
              <a:t>. </a:t>
            </a:r>
            <a:r>
              <a:rPr lang="lv-LV" sz="2600" b="1" dirty="0"/>
              <a:t>Es tagad apmeklēju </a:t>
            </a:r>
            <a:r>
              <a:rPr lang="lv-LV" sz="2600" b="1" dirty="0" smtClean="0"/>
              <a:t>universitāt</a:t>
            </a:r>
            <a:r>
              <a:rPr lang="lv-LV" sz="2600" b="1" dirty="0" smtClean="0">
                <a:solidFill>
                  <a:srgbClr val="FF0000"/>
                </a:solidFill>
              </a:rPr>
              <a:t>i</a:t>
            </a:r>
            <a:r>
              <a:rPr lang="lv-LV" sz="2600" b="1" dirty="0" smtClean="0"/>
              <a:t>.</a:t>
            </a:r>
            <a:endParaRPr lang="lv-LV" sz="2600" b="1" dirty="0"/>
          </a:p>
          <a:p>
            <a:pPr marL="45720" indent="0">
              <a:buNone/>
            </a:pPr>
            <a:r>
              <a:rPr lang="lv-LV" sz="2600" b="1" dirty="0"/>
              <a:t>Tā ir </a:t>
            </a:r>
            <a:r>
              <a:rPr lang="lv-LV" sz="2600" b="1" dirty="0" smtClean="0"/>
              <a:t>pil</a:t>
            </a:r>
            <a:r>
              <a:rPr lang="lv-LV" sz="2600" b="1" dirty="0">
                <a:solidFill>
                  <a:srgbClr val="FF0000"/>
                </a:solidFill>
              </a:rPr>
              <a:t>s</a:t>
            </a:r>
            <a:r>
              <a:rPr lang="lv-LV" sz="2600" b="1" dirty="0" smtClean="0"/>
              <a:t>. </a:t>
            </a:r>
            <a:r>
              <a:rPr lang="lv-LV" sz="2600" b="1" dirty="0"/>
              <a:t>Es tagad apmeklēju </a:t>
            </a:r>
            <a:r>
              <a:rPr lang="lv-LV" sz="2600" b="1" dirty="0" smtClean="0"/>
              <a:t>pil</a:t>
            </a:r>
            <a:r>
              <a:rPr lang="lv-LV" sz="2600" b="1" dirty="0" smtClean="0">
                <a:solidFill>
                  <a:srgbClr val="FF0000"/>
                </a:solidFill>
              </a:rPr>
              <a:t>i</a:t>
            </a:r>
            <a:r>
              <a:rPr lang="lv-LV" sz="2600" b="1" dirty="0" smtClean="0"/>
              <a:t>.</a:t>
            </a:r>
            <a:endParaRPr lang="lv-LV" sz="2600" b="1" dirty="0"/>
          </a:p>
          <a:p>
            <a:pPr marL="45720" indent="0">
              <a:buNone/>
            </a:pPr>
            <a:endParaRPr lang="lv-LV" sz="2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95500" y="359485"/>
            <a:ext cx="49530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lv-LV" sz="3600" i="1" dirty="0"/>
              <a:t>Ko es apmeklēju?</a:t>
            </a:r>
            <a:endParaRPr lang="lv-LV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0" y="1981200"/>
            <a:ext cx="230632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1974476"/>
            <a:ext cx="23622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650" y="1981200"/>
            <a:ext cx="1949550" cy="14478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508650" y="3429000"/>
            <a:ext cx="1949550" cy="381000"/>
          </a:xfrm>
          <a:prstGeom prst="roundRect">
            <a:avLst/>
          </a:prstGeom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pils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3048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Lieto darbības vārdu </a:t>
            </a:r>
            <a:r>
              <a:rPr lang="lv-LV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„apmeklēt” </a:t>
            </a:r>
            <a:r>
              <a:rPr lang="lv-LV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nepieciešamajā </a:t>
            </a:r>
            <a:r>
              <a:rPr lang="lv-LV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formā!</a:t>
            </a:r>
            <a:endParaRPr lang="lv-LV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19200" y="1676400"/>
            <a:ext cx="7696200" cy="4724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lv-LV" sz="2600" b="1" dirty="0" smtClean="0"/>
              <a:t>Es</a:t>
            </a:r>
            <a:r>
              <a:rPr lang="lv-LV" sz="2600" dirty="0" smtClean="0"/>
              <a:t> ______________________ </a:t>
            </a:r>
            <a:r>
              <a:rPr lang="lv-LV" sz="2600" b="1" dirty="0" smtClean="0"/>
              <a:t>aptieku.</a:t>
            </a:r>
          </a:p>
          <a:p>
            <a:pPr marL="45720" indent="0">
              <a:buNone/>
            </a:pPr>
            <a:r>
              <a:rPr lang="lv-LV" sz="2600" b="1" dirty="0" smtClean="0"/>
              <a:t>Viņš</a:t>
            </a:r>
            <a:r>
              <a:rPr lang="lv-LV" sz="2600" dirty="0" smtClean="0"/>
              <a:t> </a:t>
            </a:r>
            <a:r>
              <a:rPr lang="lv-LV" sz="2600" dirty="0"/>
              <a:t>______________________ </a:t>
            </a:r>
            <a:r>
              <a:rPr lang="lv-LV" sz="2600" b="1" dirty="0" smtClean="0"/>
              <a:t>banku.</a:t>
            </a:r>
            <a:endParaRPr lang="en-US" sz="2600" b="1" dirty="0"/>
          </a:p>
          <a:p>
            <a:pPr marL="45720" indent="0">
              <a:buNone/>
            </a:pPr>
            <a:r>
              <a:rPr lang="lv-LV" sz="2600" b="1" dirty="0" smtClean="0"/>
              <a:t>Mēs</a:t>
            </a:r>
            <a:r>
              <a:rPr lang="lv-LV" sz="2600" dirty="0" smtClean="0"/>
              <a:t> </a:t>
            </a:r>
            <a:r>
              <a:rPr lang="lv-LV" sz="2600" dirty="0"/>
              <a:t>______________________ </a:t>
            </a:r>
            <a:r>
              <a:rPr lang="lv-LV" sz="2600" b="1" dirty="0" smtClean="0"/>
              <a:t>baseinu.</a:t>
            </a:r>
            <a:endParaRPr lang="en-US" sz="2600" b="1" dirty="0"/>
          </a:p>
          <a:p>
            <a:pPr marL="45720" indent="0">
              <a:buNone/>
            </a:pPr>
            <a:r>
              <a:rPr lang="lv-LV" sz="2600" b="1" dirty="0" smtClean="0"/>
              <a:t>Jūs</a:t>
            </a:r>
            <a:r>
              <a:rPr lang="lv-LV" sz="2600" dirty="0" smtClean="0"/>
              <a:t> </a:t>
            </a:r>
            <a:r>
              <a:rPr lang="lv-LV" sz="2600" dirty="0"/>
              <a:t>______________________ </a:t>
            </a:r>
            <a:r>
              <a:rPr lang="lv-LV" sz="2600" b="1" dirty="0" smtClean="0"/>
              <a:t>stadionu.</a:t>
            </a:r>
            <a:endParaRPr lang="en-US" sz="2600" b="1" dirty="0"/>
          </a:p>
          <a:p>
            <a:pPr marL="45720" indent="0">
              <a:buNone/>
            </a:pPr>
            <a:r>
              <a:rPr lang="lv-LV" sz="2600" b="1" dirty="0" smtClean="0"/>
              <a:t>Viņa</a:t>
            </a:r>
            <a:r>
              <a:rPr lang="lv-LV" sz="2600" dirty="0" smtClean="0"/>
              <a:t> </a:t>
            </a:r>
            <a:r>
              <a:rPr lang="lv-LV" sz="2600" dirty="0"/>
              <a:t>______________________ </a:t>
            </a:r>
            <a:r>
              <a:rPr lang="lv-LV" sz="2600" b="1" dirty="0" smtClean="0"/>
              <a:t>muzeju.</a:t>
            </a:r>
            <a:endParaRPr lang="en-US" sz="2600" b="1" dirty="0"/>
          </a:p>
          <a:p>
            <a:pPr marL="45720" indent="0">
              <a:buNone/>
            </a:pPr>
            <a:r>
              <a:rPr lang="lv-LV" sz="2600" b="1" dirty="0" smtClean="0"/>
              <a:t>Tu</a:t>
            </a:r>
            <a:r>
              <a:rPr lang="lv-LV" sz="2600" dirty="0" smtClean="0"/>
              <a:t> </a:t>
            </a:r>
            <a:r>
              <a:rPr lang="lv-LV" sz="2600" dirty="0"/>
              <a:t>______________________ </a:t>
            </a:r>
            <a:r>
              <a:rPr lang="lv-LV" sz="2600" b="1" dirty="0" smtClean="0"/>
              <a:t>cirku.</a:t>
            </a:r>
            <a:endParaRPr lang="en-US" sz="2600" b="1" dirty="0"/>
          </a:p>
          <a:p>
            <a:pPr marL="45720" indent="0">
              <a:buNone/>
            </a:pPr>
            <a:r>
              <a:rPr lang="lv-LV" sz="2600" b="1" dirty="0" smtClean="0"/>
              <a:t>Viņi</a:t>
            </a:r>
            <a:r>
              <a:rPr lang="lv-LV" sz="2600" dirty="0" smtClean="0"/>
              <a:t> </a:t>
            </a:r>
            <a:r>
              <a:rPr lang="lv-LV" sz="2600" dirty="0"/>
              <a:t>______________________ </a:t>
            </a:r>
            <a:r>
              <a:rPr lang="lv-LV" sz="2600" b="1" dirty="0" smtClean="0"/>
              <a:t>restorānu.</a:t>
            </a:r>
            <a:endParaRPr lang="en-US" sz="2600" b="1" dirty="0"/>
          </a:p>
          <a:p>
            <a:pPr marL="45720" indent="0">
              <a:buNone/>
            </a:pPr>
            <a:r>
              <a:rPr lang="lv-LV" sz="2600" b="1" dirty="0" smtClean="0"/>
              <a:t>Viņas</a:t>
            </a:r>
            <a:r>
              <a:rPr lang="lv-LV" sz="2600" dirty="0" smtClean="0"/>
              <a:t> </a:t>
            </a:r>
            <a:r>
              <a:rPr lang="lv-LV" sz="2600" dirty="0"/>
              <a:t>______________________ </a:t>
            </a:r>
            <a:r>
              <a:rPr lang="lv-LV" sz="2600" b="1" dirty="0" smtClean="0"/>
              <a:t>baznīcu.</a:t>
            </a:r>
            <a:endParaRPr lang="en-US" sz="2600" b="1" dirty="0"/>
          </a:p>
          <a:p>
            <a:pPr marL="45720" indent="0">
              <a:buNone/>
            </a:pP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0983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33400" y="1076241"/>
            <a:ext cx="8077200" cy="2543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54" y="3657600"/>
            <a:ext cx="8649145" cy="2895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533400" y="76200"/>
            <a:ext cx="9601199" cy="1295400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Ko tu apmeklē? Ko tu fotografē?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89" y="228600"/>
            <a:ext cx="6766511" cy="1143000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Kur viņš, viņa strādā?</a:t>
            </a: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8077200" cy="254325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28600" y="3610059"/>
            <a:ext cx="8763000" cy="2679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8400" y="6400800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arī 5.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nodarbību.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899</TotalTime>
  <Words>455</Words>
  <Application>Microsoft Office PowerPoint</Application>
  <PresentationFormat>On-screen Show (4:3)</PresentationFormat>
  <Paragraphs>121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Trebuchet MS</vt:lpstr>
      <vt:lpstr>Slipstream</vt:lpstr>
      <vt:lpstr>Darbojamies!</vt:lpstr>
      <vt:lpstr>Ko es daru? Ko mēs darām?</vt:lpstr>
      <vt:lpstr>Es tagad...</vt:lpstr>
      <vt:lpstr>PowerPoint Presentation</vt:lpstr>
      <vt:lpstr>Es</vt:lpstr>
      <vt:lpstr>PowerPoint Presentation</vt:lpstr>
      <vt:lpstr>PowerPoint Presentation</vt:lpstr>
      <vt:lpstr>Ko tu apmeklē? Ko tu fotografē? </vt:lpstr>
      <vt:lpstr>Kur viņš, viņa strādā?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 eju dušā/vannā (kur?).</vt:lpstr>
      <vt:lpstr>PowerPoint Presentation</vt:lpstr>
      <vt:lpstr>PowerPoint Presentation</vt:lpstr>
      <vt:lpstr>Projekts „Latviešu valodas apguve, lai sekmētu trešo valstu pilsoņu iekļaušanos darba tirgū 2” (Nr. PMIF/8/2019/3/01)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Picukane</dc:creator>
  <cp:lastModifiedBy>Velga Licite</cp:lastModifiedBy>
  <cp:revision>178</cp:revision>
  <dcterms:created xsi:type="dcterms:W3CDTF">2006-08-16T00:00:00Z</dcterms:created>
  <dcterms:modified xsi:type="dcterms:W3CDTF">2020-10-26T08:37:47Z</dcterms:modified>
</cp:coreProperties>
</file>